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5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6.xml" ContentType="application/vnd.openxmlformats-officedocument.drawingml.chartshapes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7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8.xml" ContentType="application/vnd.openxmlformats-officedocument.drawingml.chartshapes+xml"/>
  <Override PartName="/ppt/charts/chart11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9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0"/>
  </p:notesMasterIdLst>
  <p:handoutMasterIdLst>
    <p:handoutMasterId r:id="rId11"/>
  </p:handoutMasterIdLst>
  <p:sldIdLst>
    <p:sldId id="466" r:id="rId2"/>
    <p:sldId id="467" r:id="rId3"/>
    <p:sldId id="468" r:id="rId4"/>
    <p:sldId id="470" r:id="rId5"/>
    <p:sldId id="472" r:id="rId6"/>
    <p:sldId id="473" r:id="rId7"/>
    <p:sldId id="471" r:id="rId8"/>
    <p:sldId id="489" r:id="rId9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urmehi, Courtney" initials="SC" lastIdx="4" clrIdx="0">
    <p:extLst>
      <p:ext uri="{19B8F6BF-5375-455C-9EA6-DF929625EA0E}">
        <p15:presenceInfo xmlns:p15="http://schemas.microsoft.com/office/powerpoint/2012/main" userId="S-1-5-21-2005352356-2018378189-366286951-403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69DD8"/>
    <a:srgbClr val="C5600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81" autoAdjust="0"/>
    <p:restoredTop sz="87136" autoAdjust="0"/>
  </p:normalViewPr>
  <p:slideViewPr>
    <p:cSldViewPr snapToGrid="0">
      <p:cViewPr varScale="1">
        <p:scale>
          <a:sx n="103" d="100"/>
          <a:sy n="103" d="100"/>
        </p:scale>
        <p:origin x="1072" y="6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348" y="4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6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214886666845036"/>
          <c:y val="0.12538304598359881"/>
          <c:w val="0.54542734590644737"/>
          <c:h val="0.74098100453536775"/>
        </c:manualLayout>
      </c:layout>
      <c:areaChart>
        <c:grouping val="stack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FFC702">
                <a:lumMod val="50000"/>
              </a:srgbClr>
            </a:solidFill>
            <a:ln w="25400">
              <a:noFill/>
            </a:ln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0.61160937500000001</c:v>
                </c:pt>
                <c:pt idx="9">
                  <c:v>0.64809179700000008</c:v>
                </c:pt>
                <c:pt idx="10">
                  <c:v>0.68303710900000003</c:v>
                </c:pt>
                <c:pt idx="11">
                  <c:v>0.70961132799999993</c:v>
                </c:pt>
                <c:pt idx="12">
                  <c:v>0.73409960900000004</c:v>
                </c:pt>
                <c:pt idx="13">
                  <c:v>0.75967773400000005</c:v>
                </c:pt>
                <c:pt idx="14">
                  <c:v>0.78501562499999999</c:v>
                </c:pt>
                <c:pt idx="15">
                  <c:v>0.81295312500000005</c:v>
                </c:pt>
                <c:pt idx="16">
                  <c:v>0.84068750000000003</c:v>
                </c:pt>
                <c:pt idx="17">
                  <c:v>0.864230469</c:v>
                </c:pt>
                <c:pt idx="18">
                  <c:v>0.88953710900000005</c:v>
                </c:pt>
                <c:pt idx="19">
                  <c:v>0.91717968800000005</c:v>
                </c:pt>
                <c:pt idx="20">
                  <c:v>0.94605273400000001</c:v>
                </c:pt>
                <c:pt idx="21">
                  <c:v>0.97000195300000003</c:v>
                </c:pt>
                <c:pt idx="22">
                  <c:v>0.99422070299999998</c:v>
                </c:pt>
                <c:pt idx="23">
                  <c:v>1.0198105470000001</c:v>
                </c:pt>
                <c:pt idx="24">
                  <c:v>1.038421875</c:v>
                </c:pt>
                <c:pt idx="25">
                  <c:v>1.0539785159999999</c:v>
                </c:pt>
                <c:pt idx="26">
                  <c:v>1.0722792969999999</c:v>
                </c:pt>
                <c:pt idx="27">
                  <c:v>1.0981855469999999</c:v>
                </c:pt>
                <c:pt idx="28">
                  <c:v>1.121673828</c:v>
                </c:pt>
                <c:pt idx="29">
                  <c:v>1.1402363280000001</c:v>
                </c:pt>
                <c:pt idx="30">
                  <c:v>1.161818359</c:v>
                </c:pt>
                <c:pt idx="31">
                  <c:v>1.1827929690000001</c:v>
                </c:pt>
                <c:pt idx="32">
                  <c:v>1.2031503910000001</c:v>
                </c:pt>
                <c:pt idx="33">
                  <c:v>1.2234765620000001</c:v>
                </c:pt>
                <c:pt idx="34">
                  <c:v>1.2530273439999999</c:v>
                </c:pt>
                <c:pt idx="35">
                  <c:v>1.279109375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refining</c:v>
                </c:pt>
              </c:strCache>
            </c:strRef>
          </c:tx>
          <c:spPr>
            <a:solidFill>
              <a:srgbClr val="FFC702">
                <a:lumMod val="75000"/>
              </a:srgbClr>
            </a:solidFill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4.5327919999999997</c:v>
                </c:pt>
                <c:pt idx="1">
                  <c:v>4.6137300000000003</c:v>
                </c:pt>
                <c:pt idx="2">
                  <c:v>4.5929359999999999</c:v>
                </c:pt>
                <c:pt idx="3">
                  <c:v>4.6533709999999999</c:v>
                </c:pt>
                <c:pt idx="4">
                  <c:v>4.6437910000000002</c:v>
                </c:pt>
                <c:pt idx="5">
                  <c:v>4.3930150000000001</c:v>
                </c:pt>
                <c:pt idx="6">
                  <c:v>4.6170080000000002</c:v>
                </c:pt>
                <c:pt idx="7">
                  <c:v>4.3377569999999999</c:v>
                </c:pt>
                <c:pt idx="8">
                  <c:v>4.397151</c:v>
                </c:pt>
                <c:pt idx="9">
                  <c:v>4.3868840000000002</c:v>
                </c:pt>
                <c:pt idx="10">
                  <c:v>4.4154720000000003</c:v>
                </c:pt>
                <c:pt idx="11">
                  <c:v>4.4509119999999998</c:v>
                </c:pt>
                <c:pt idx="12">
                  <c:v>4.4424530000000004</c:v>
                </c:pt>
                <c:pt idx="13">
                  <c:v>4.469284</c:v>
                </c:pt>
                <c:pt idx="14">
                  <c:v>4.500718</c:v>
                </c:pt>
                <c:pt idx="15">
                  <c:v>4.470396</c:v>
                </c:pt>
                <c:pt idx="16">
                  <c:v>4.4932150000000002</c:v>
                </c:pt>
                <c:pt idx="17">
                  <c:v>4.5038539999999996</c:v>
                </c:pt>
                <c:pt idx="18">
                  <c:v>4.5149239999999997</c:v>
                </c:pt>
                <c:pt idx="19">
                  <c:v>4.560454</c:v>
                </c:pt>
                <c:pt idx="20">
                  <c:v>4.5785020000000003</c:v>
                </c:pt>
                <c:pt idx="21">
                  <c:v>4.6299349999999997</c:v>
                </c:pt>
                <c:pt idx="22">
                  <c:v>4.67265</c:v>
                </c:pt>
                <c:pt idx="23">
                  <c:v>4.6916029999999997</c:v>
                </c:pt>
                <c:pt idx="24">
                  <c:v>4.747204</c:v>
                </c:pt>
                <c:pt idx="25">
                  <c:v>4.7528040000000003</c:v>
                </c:pt>
                <c:pt idx="26">
                  <c:v>4.7661290000000003</c:v>
                </c:pt>
                <c:pt idx="27">
                  <c:v>4.7942140000000002</c:v>
                </c:pt>
                <c:pt idx="28">
                  <c:v>4.8133840000000001</c:v>
                </c:pt>
                <c:pt idx="29">
                  <c:v>4.8348880000000003</c:v>
                </c:pt>
                <c:pt idx="30">
                  <c:v>4.8565870000000002</c:v>
                </c:pt>
                <c:pt idx="31">
                  <c:v>4.8855079999999997</c:v>
                </c:pt>
                <c:pt idx="32">
                  <c:v>4.9350810000000003</c:v>
                </c:pt>
                <c:pt idx="33">
                  <c:v>4.9745990000000004</c:v>
                </c:pt>
                <c:pt idx="34">
                  <c:v>4.9956370000000003</c:v>
                </c:pt>
                <c:pt idx="35">
                  <c:v>5.0449260000000002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bulk chemical heat &amp; power</c:v>
                </c:pt>
              </c:strCache>
            </c:strRef>
          </c:tx>
          <c:spPr>
            <a:solidFill>
              <a:srgbClr val="0096D7">
                <a:lumMod val="75000"/>
              </a:srgbClr>
            </a:solidFill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2.8304594729999999</c:v>
                </c:pt>
                <c:pt idx="1">
                  <c:v>2.9713610840000002</c:v>
                </c:pt>
                <c:pt idx="2">
                  <c:v>3.031128174</c:v>
                </c:pt>
                <c:pt idx="3">
                  <c:v>3.1957072750000002</c:v>
                </c:pt>
                <c:pt idx="4">
                  <c:v>3.2128015140000001</c:v>
                </c:pt>
                <c:pt idx="5">
                  <c:v>3.2072578119999999</c:v>
                </c:pt>
                <c:pt idx="6">
                  <c:v>3.0878408199999998</c:v>
                </c:pt>
                <c:pt idx="7">
                  <c:v>3.2218139649999999</c:v>
                </c:pt>
                <c:pt idx="8">
                  <c:v>3.3399487300000001</c:v>
                </c:pt>
                <c:pt idx="9">
                  <c:v>3.4927817380000001</c:v>
                </c:pt>
                <c:pt idx="10">
                  <c:v>3.6033925779999998</c:v>
                </c:pt>
                <c:pt idx="11">
                  <c:v>3.6824274899999998</c:v>
                </c:pt>
                <c:pt idx="12">
                  <c:v>3.7219797360000002</c:v>
                </c:pt>
                <c:pt idx="13">
                  <c:v>3.7679548340000002</c:v>
                </c:pt>
                <c:pt idx="14">
                  <c:v>3.8101525879999998</c:v>
                </c:pt>
                <c:pt idx="15">
                  <c:v>3.8720729980000002</c:v>
                </c:pt>
                <c:pt idx="16">
                  <c:v>3.9304997560000001</c:v>
                </c:pt>
                <c:pt idx="17">
                  <c:v>3.97135791</c:v>
                </c:pt>
                <c:pt idx="18">
                  <c:v>4.0127683110000003</c:v>
                </c:pt>
                <c:pt idx="19">
                  <c:v>4.0631896970000003</c:v>
                </c:pt>
                <c:pt idx="20">
                  <c:v>4.1171909180000004</c:v>
                </c:pt>
                <c:pt idx="21">
                  <c:v>4.1499218750000004</c:v>
                </c:pt>
                <c:pt idx="22">
                  <c:v>4.1903496090000001</c:v>
                </c:pt>
                <c:pt idx="23">
                  <c:v>4.2328281250000002</c:v>
                </c:pt>
                <c:pt idx="24">
                  <c:v>4.2551123049999999</c:v>
                </c:pt>
                <c:pt idx="25">
                  <c:v>4.2846123049999996</c:v>
                </c:pt>
                <c:pt idx="26">
                  <c:v>4.3141850590000006</c:v>
                </c:pt>
                <c:pt idx="27">
                  <c:v>4.3662285160000014</c:v>
                </c:pt>
                <c:pt idx="28">
                  <c:v>4.4137153319999998</c:v>
                </c:pt>
                <c:pt idx="29">
                  <c:v>4.4438598630000001</c:v>
                </c:pt>
                <c:pt idx="30">
                  <c:v>4.479621582</c:v>
                </c:pt>
                <c:pt idx="31">
                  <c:v>4.5150468750000003</c:v>
                </c:pt>
                <c:pt idx="32">
                  <c:v>4.549764648</c:v>
                </c:pt>
                <c:pt idx="33">
                  <c:v>4.583702637</c:v>
                </c:pt>
                <c:pt idx="34">
                  <c:v>4.6446049800000004</c:v>
                </c:pt>
                <c:pt idx="35">
                  <c:v>4.7019062500000004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bulk chemical feedstocks</c:v>
                </c:pt>
              </c:strCache>
            </c:strRef>
          </c:tx>
          <c:spPr>
            <a:solidFill>
              <a:srgbClr val="675005">
                <a:lumMod val="75000"/>
              </a:srgbClr>
            </a:solidFill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2.9740571290000002</c:v>
                </c:pt>
                <c:pt idx="1">
                  <c:v>2.9800422360000001</c:v>
                </c:pt>
                <c:pt idx="2">
                  <c:v>3.0820991210000002</c:v>
                </c:pt>
                <c:pt idx="3">
                  <c:v>3.4609863280000002</c:v>
                </c:pt>
                <c:pt idx="4">
                  <c:v>3.657130859</c:v>
                </c:pt>
                <c:pt idx="5">
                  <c:v>3.543281006</c:v>
                </c:pt>
                <c:pt idx="6">
                  <c:v>3.8589074710000002</c:v>
                </c:pt>
                <c:pt idx="7">
                  <c:v>4.1431411130000004</c:v>
                </c:pt>
                <c:pt idx="8">
                  <c:v>4.1724140619999996</c:v>
                </c:pt>
                <c:pt idx="9">
                  <c:v>4.269227539000001</c:v>
                </c:pt>
                <c:pt idx="10">
                  <c:v>4.3463291019999986</c:v>
                </c:pt>
                <c:pt idx="11">
                  <c:v>4.3930507810000003</c:v>
                </c:pt>
                <c:pt idx="12">
                  <c:v>4.4227958980000004</c:v>
                </c:pt>
                <c:pt idx="13">
                  <c:v>4.4608876950000003</c:v>
                </c:pt>
                <c:pt idx="14">
                  <c:v>4.5049902340000001</c:v>
                </c:pt>
                <c:pt idx="15">
                  <c:v>4.5624169920000002</c:v>
                </c:pt>
                <c:pt idx="16">
                  <c:v>4.6151249999999999</c:v>
                </c:pt>
                <c:pt idx="17">
                  <c:v>4.6535351560000002</c:v>
                </c:pt>
                <c:pt idx="18">
                  <c:v>4.691236816</c:v>
                </c:pt>
                <c:pt idx="19">
                  <c:v>4.7374511720000001</c:v>
                </c:pt>
                <c:pt idx="20">
                  <c:v>4.7801435550000004</c:v>
                </c:pt>
                <c:pt idx="21">
                  <c:v>4.8014472660000003</c:v>
                </c:pt>
                <c:pt idx="22">
                  <c:v>4.8332778320000003</c:v>
                </c:pt>
                <c:pt idx="23">
                  <c:v>4.8615458980000001</c:v>
                </c:pt>
                <c:pt idx="24">
                  <c:v>4.8697446289999986</c:v>
                </c:pt>
                <c:pt idx="25">
                  <c:v>4.8606440430000006</c:v>
                </c:pt>
                <c:pt idx="26">
                  <c:v>4.8656259769999997</c:v>
                </c:pt>
                <c:pt idx="27">
                  <c:v>4.8943876950000007</c:v>
                </c:pt>
                <c:pt idx="28">
                  <c:v>4.9159155270000001</c:v>
                </c:pt>
                <c:pt idx="29">
                  <c:v>4.9189731449999998</c:v>
                </c:pt>
                <c:pt idx="30">
                  <c:v>4.9328051759999996</c:v>
                </c:pt>
                <c:pt idx="31">
                  <c:v>4.9412211909999986</c:v>
                </c:pt>
                <c:pt idx="32">
                  <c:v>4.9528999020000004</c:v>
                </c:pt>
                <c:pt idx="33">
                  <c:v>4.9651494140000008</c:v>
                </c:pt>
                <c:pt idx="34">
                  <c:v>5.0026123050000004</c:v>
                </c:pt>
                <c:pt idx="35">
                  <c:v>5.0331386719999998</c:v>
                </c:pt>
              </c:numCache>
            </c:numRef>
          </c:val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other energy intensive</c:v>
                </c:pt>
              </c:strCache>
            </c:strRef>
          </c:tx>
          <c:spPr>
            <a:solidFill>
              <a:srgbClr val="333333">
                <a:lumMod val="40000"/>
                <a:lumOff val="60000"/>
              </a:srgbClr>
            </a:solidFill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5.0754985960000001</c:v>
                </c:pt>
                <c:pt idx="1">
                  <c:v>4.8607695169999987</c:v>
                </c:pt>
                <c:pt idx="2">
                  <c:v>4.901371857</c:v>
                </c:pt>
                <c:pt idx="3">
                  <c:v>4.9971665190000003</c:v>
                </c:pt>
                <c:pt idx="4">
                  <c:v>4.9501376190000004</c:v>
                </c:pt>
                <c:pt idx="5">
                  <c:v>4.5787915950000011</c:v>
                </c:pt>
                <c:pt idx="6">
                  <c:v>4.4503153379999993</c:v>
                </c:pt>
                <c:pt idx="7">
                  <c:v>4.5680187069999993</c:v>
                </c:pt>
                <c:pt idx="8">
                  <c:v>4.6421128530000004</c:v>
                </c:pt>
                <c:pt idx="9">
                  <c:v>4.670567719000001</c:v>
                </c:pt>
                <c:pt idx="10">
                  <c:v>4.6783823099999999</c:v>
                </c:pt>
                <c:pt idx="11">
                  <c:v>4.6708850550000012</c:v>
                </c:pt>
                <c:pt idx="12">
                  <c:v>4.6551365980000003</c:v>
                </c:pt>
                <c:pt idx="13">
                  <c:v>4.6229402769999997</c:v>
                </c:pt>
                <c:pt idx="14">
                  <c:v>4.5983380890000003</c:v>
                </c:pt>
                <c:pt idx="15">
                  <c:v>4.5945389860000008</c:v>
                </c:pt>
                <c:pt idx="16">
                  <c:v>4.5726441189999996</c:v>
                </c:pt>
                <c:pt idx="17">
                  <c:v>4.5346978460000003</c:v>
                </c:pt>
                <c:pt idx="18">
                  <c:v>4.4983588089999991</c:v>
                </c:pt>
                <c:pt idx="19">
                  <c:v>4.4812324980000007</c:v>
                </c:pt>
                <c:pt idx="20">
                  <c:v>4.4815984640000011</c:v>
                </c:pt>
                <c:pt idx="21">
                  <c:v>4.4778173679999993</c:v>
                </c:pt>
                <c:pt idx="22">
                  <c:v>4.4840936579999999</c:v>
                </c:pt>
                <c:pt idx="23">
                  <c:v>4.502352234</c:v>
                </c:pt>
                <c:pt idx="24">
                  <c:v>4.5157727809999999</c:v>
                </c:pt>
                <c:pt idx="25">
                  <c:v>4.5120056460000004</c:v>
                </c:pt>
                <c:pt idx="26">
                  <c:v>4.5282152250000003</c:v>
                </c:pt>
                <c:pt idx="27">
                  <c:v>4.5664206379999994</c:v>
                </c:pt>
                <c:pt idx="28">
                  <c:v>4.6037626650000014</c:v>
                </c:pt>
                <c:pt idx="29">
                  <c:v>4.6157652120000003</c:v>
                </c:pt>
                <c:pt idx="30">
                  <c:v>4.6353049930000001</c:v>
                </c:pt>
                <c:pt idx="31">
                  <c:v>4.6560069889999998</c:v>
                </c:pt>
                <c:pt idx="32">
                  <c:v>4.6795954599999998</c:v>
                </c:pt>
                <c:pt idx="33">
                  <c:v>4.7088420109999998</c:v>
                </c:pt>
                <c:pt idx="34">
                  <c:v>4.7378425909999997</c:v>
                </c:pt>
                <c:pt idx="35">
                  <c:v>4.781926361</c:v>
                </c:pt>
              </c:numCache>
            </c:numRef>
          </c:val>
        </c:ser>
        <c:ser>
          <c:idx val="1"/>
          <c:order val="5"/>
          <c:tx>
            <c:strRef>
              <c:f>Sheet1!$G$1</c:f>
              <c:strCache>
                <c:ptCount val="1"/>
                <c:pt idx="0">
                  <c:v>non-energy intensive</c:v>
                </c:pt>
              </c:strCache>
            </c:strRef>
          </c:tx>
          <c:spPr>
            <a:solidFill>
              <a:srgbClr val="FFC702">
                <a:lumMod val="60000"/>
                <a:lumOff val="40000"/>
              </a:srgbClr>
            </a:solidFill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Sheet1!$G$2:$G$37</c:f>
              <c:numCache>
                <c:formatCode>General</c:formatCode>
                <c:ptCount val="36"/>
                <c:pt idx="0">
                  <c:v>3.100697083</c:v>
                </c:pt>
                <c:pt idx="1">
                  <c:v>3.1242714</c:v>
                </c:pt>
                <c:pt idx="2">
                  <c:v>3.1636940290000002</c:v>
                </c:pt>
                <c:pt idx="3">
                  <c:v>3.2494895929999998</c:v>
                </c:pt>
                <c:pt idx="4">
                  <c:v>3.2248889479999998</c:v>
                </c:pt>
                <c:pt idx="5">
                  <c:v>3.0219037169999998</c:v>
                </c:pt>
                <c:pt idx="6">
                  <c:v>2.918923554</c:v>
                </c:pt>
                <c:pt idx="7">
                  <c:v>3.078918319</c:v>
                </c:pt>
                <c:pt idx="8">
                  <c:v>3.1675563969999989</c:v>
                </c:pt>
                <c:pt idx="9">
                  <c:v>3.2404544670000002</c:v>
                </c:pt>
                <c:pt idx="10">
                  <c:v>3.3011499940000002</c:v>
                </c:pt>
                <c:pt idx="11">
                  <c:v>3.344808204</c:v>
                </c:pt>
                <c:pt idx="12">
                  <c:v>3.3744244840000008</c:v>
                </c:pt>
                <c:pt idx="13">
                  <c:v>3.3901215210000002</c:v>
                </c:pt>
                <c:pt idx="14">
                  <c:v>3.4021235129999998</c:v>
                </c:pt>
                <c:pt idx="15">
                  <c:v>3.418146821000001</c:v>
                </c:pt>
                <c:pt idx="16">
                  <c:v>3.4529854040000001</c:v>
                </c:pt>
                <c:pt idx="17">
                  <c:v>3.4817669370000011</c:v>
                </c:pt>
                <c:pt idx="18">
                  <c:v>3.5019023659999999</c:v>
                </c:pt>
                <c:pt idx="19">
                  <c:v>3.529289297</c:v>
                </c:pt>
                <c:pt idx="20">
                  <c:v>3.5645910789999999</c:v>
                </c:pt>
                <c:pt idx="21">
                  <c:v>3.5973857269999998</c:v>
                </c:pt>
                <c:pt idx="22">
                  <c:v>3.627282943</c:v>
                </c:pt>
                <c:pt idx="23">
                  <c:v>3.6688528680000001</c:v>
                </c:pt>
                <c:pt idx="24">
                  <c:v>3.7095678560000001</c:v>
                </c:pt>
                <c:pt idx="25">
                  <c:v>3.7573208299999998</c:v>
                </c:pt>
                <c:pt idx="26">
                  <c:v>3.8117543330000001</c:v>
                </c:pt>
                <c:pt idx="27">
                  <c:v>3.872528167</c:v>
                </c:pt>
                <c:pt idx="28">
                  <c:v>3.9381841139999998</c:v>
                </c:pt>
                <c:pt idx="29">
                  <c:v>4.0012487869999998</c:v>
                </c:pt>
                <c:pt idx="30">
                  <c:v>4.0587944030000003</c:v>
                </c:pt>
                <c:pt idx="31">
                  <c:v>4.1149970089999997</c:v>
                </c:pt>
                <c:pt idx="32">
                  <c:v>4.1639768060000009</c:v>
                </c:pt>
                <c:pt idx="33">
                  <c:v>4.2158610010000004</c:v>
                </c:pt>
                <c:pt idx="34">
                  <c:v>4.2714851989999998</c:v>
                </c:pt>
                <c:pt idx="35">
                  <c:v>4.3281607899999992</c:v>
                </c:pt>
              </c:numCache>
            </c:numRef>
          </c:val>
        </c:ser>
        <c:ser>
          <c:idx val="5"/>
          <c:order val="6"/>
          <c:tx>
            <c:strRef>
              <c:f>Sheet1!$H$1</c:f>
              <c:strCache>
                <c:ptCount val="1"/>
                <c:pt idx="0">
                  <c:v>non-manufacturing</c:v>
                </c:pt>
              </c:strCache>
            </c:strRef>
          </c:tx>
          <c:spPr>
            <a:solidFill>
              <a:srgbClr val="5D9732">
                <a:lumMod val="75000"/>
              </a:srgbClr>
            </a:solidFill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Sheet1!$H$2:$H$37</c:f>
              <c:numCache>
                <c:formatCode>General</c:formatCode>
                <c:ptCount val="36"/>
                <c:pt idx="0">
                  <c:v>5.6276689840000014</c:v>
                </c:pt>
                <c:pt idx="1">
                  <c:v>5.6171063050000001</c:v>
                </c:pt>
                <c:pt idx="2">
                  <c:v>5.8368753199999999</c:v>
                </c:pt>
                <c:pt idx="3">
                  <c:v>6.0108749699999997</c:v>
                </c:pt>
                <c:pt idx="4">
                  <c:v>6.3593550719999996</c:v>
                </c:pt>
                <c:pt idx="5">
                  <c:v>6.19655954</c:v>
                </c:pt>
                <c:pt idx="6">
                  <c:v>6.284011413</c:v>
                </c:pt>
                <c:pt idx="7">
                  <c:v>6.5058475340000008</c:v>
                </c:pt>
                <c:pt idx="8">
                  <c:v>6.6586110540000014</c:v>
                </c:pt>
                <c:pt idx="9">
                  <c:v>6.8059108889999997</c:v>
                </c:pt>
                <c:pt idx="10">
                  <c:v>7.0171842659999992</c:v>
                </c:pt>
                <c:pt idx="11">
                  <c:v>7.1563944089999998</c:v>
                </c:pt>
                <c:pt idx="12">
                  <c:v>7.2133223879999999</c:v>
                </c:pt>
                <c:pt idx="13">
                  <c:v>7.28945636</c:v>
                </c:pt>
                <c:pt idx="14">
                  <c:v>7.3792435300000001</c:v>
                </c:pt>
                <c:pt idx="15">
                  <c:v>7.4905897220000002</c:v>
                </c:pt>
                <c:pt idx="16">
                  <c:v>7.5844695419999999</c:v>
                </c:pt>
                <c:pt idx="17">
                  <c:v>7.6540360729999994</c:v>
                </c:pt>
                <c:pt idx="18">
                  <c:v>7.7353679800000004</c:v>
                </c:pt>
                <c:pt idx="19">
                  <c:v>7.8131892699999996</c:v>
                </c:pt>
                <c:pt idx="20">
                  <c:v>7.8641655890000006</c:v>
                </c:pt>
                <c:pt idx="21">
                  <c:v>7.9103174440000004</c:v>
                </c:pt>
                <c:pt idx="22">
                  <c:v>7.9624451280000006</c:v>
                </c:pt>
                <c:pt idx="23">
                  <c:v>8.0204391480000012</c:v>
                </c:pt>
                <c:pt idx="24">
                  <c:v>8.0849212039999987</c:v>
                </c:pt>
                <c:pt idx="25">
                  <c:v>8.1585508430000004</c:v>
                </c:pt>
                <c:pt idx="26">
                  <c:v>8.2259298699999999</c:v>
                </c:pt>
                <c:pt idx="27">
                  <c:v>8.3146619260000012</c:v>
                </c:pt>
                <c:pt idx="28">
                  <c:v>8.4230879519999995</c:v>
                </c:pt>
                <c:pt idx="29">
                  <c:v>8.5151332390000007</c:v>
                </c:pt>
                <c:pt idx="30">
                  <c:v>8.5797290650000022</c:v>
                </c:pt>
                <c:pt idx="31">
                  <c:v>8.668983947000001</c:v>
                </c:pt>
                <c:pt idx="32">
                  <c:v>8.7462354120000025</c:v>
                </c:pt>
                <c:pt idx="33">
                  <c:v>8.8315044560000011</c:v>
                </c:pt>
                <c:pt idx="34">
                  <c:v>8.906758240000002</c:v>
                </c:pt>
                <c:pt idx="35">
                  <c:v>8.9864856570000011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467841408"/>
        <c:axId val="-467852832"/>
      </c:areaChart>
      <c:catAx>
        <c:axId val="-467841408"/>
        <c:scaling>
          <c:orientation val="minMax"/>
        </c:scaling>
        <c:delete val="0"/>
        <c:axPos val="b"/>
        <c:numFmt formatCode="0" sourceLinked="0"/>
        <c:majorTickMark val="out"/>
        <c:minorTickMark val="out"/>
        <c:tickLblPos val="none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-467852832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-467852832"/>
        <c:scaling>
          <c:orientation val="minMax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_);\(#,##0\)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="0"/>
            </a:pPr>
            <a:endParaRPr lang="en-US"/>
          </a:p>
        </c:txPr>
        <c:crossAx val="-467841408"/>
        <c:crossesAt val="6"/>
        <c:crossBetween val="midCat"/>
      </c:valAx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049002852543987E-2"/>
          <c:y val="0.12582279617191328"/>
          <c:w val="0.7382714453510989"/>
          <c:h val="0.7630818416427930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1.0712159999999999</c:v>
                </c:pt>
                <c:pt idx="1">
                  <c:v>1.0495650000000001</c:v>
                </c:pt>
                <c:pt idx="2">
                  <c:v>1.0367900000000001</c:v>
                </c:pt>
                <c:pt idx="3">
                  <c:v>1.0280039999999999</c:v>
                </c:pt>
                <c:pt idx="4">
                  <c:v>1.0666739999999999</c:v>
                </c:pt>
                <c:pt idx="5">
                  <c:v>1.0130110000000001</c:v>
                </c:pt>
                <c:pt idx="6">
                  <c:v>1.0172410000000001</c:v>
                </c:pt>
                <c:pt idx="7">
                  <c:v>1.0050699999999999</c:v>
                </c:pt>
                <c:pt idx="8">
                  <c:v>0.97219699999999987</c:v>
                </c:pt>
                <c:pt idx="9">
                  <c:v>0.85269399999999995</c:v>
                </c:pt>
                <c:pt idx="10">
                  <c:v>0.9200219999999999</c:v>
                </c:pt>
                <c:pt idx="11">
                  <c:v>0.92458899999999999</c:v>
                </c:pt>
                <c:pt idx="12">
                  <c:v>0.93850999999999996</c:v>
                </c:pt>
                <c:pt idx="13">
                  <c:v>0.95909800000000012</c:v>
                </c:pt>
                <c:pt idx="14">
                  <c:v>0.96973500000000001</c:v>
                </c:pt>
                <c:pt idx="15">
                  <c:v>0.95272599999999996</c:v>
                </c:pt>
                <c:pt idx="16">
                  <c:v>0.95094400000000012</c:v>
                </c:pt>
                <c:pt idx="17">
                  <c:v>0.96884800000000004</c:v>
                </c:pt>
                <c:pt idx="18">
                  <c:v>1.0044770000000001</c:v>
                </c:pt>
                <c:pt idx="19">
                  <c:v>1.0167390000000001</c:v>
                </c:pt>
                <c:pt idx="20">
                  <c:v>0.9851668400000001</c:v>
                </c:pt>
                <c:pt idx="21">
                  <c:v>0.97732428000000005</c:v>
                </c:pt>
                <c:pt idx="22">
                  <c:v>0.9748244020000002</c:v>
                </c:pt>
                <c:pt idx="23">
                  <c:v>1.0065678709999999</c:v>
                </c:pt>
                <c:pt idx="24">
                  <c:v>1.0188585809999999</c:v>
                </c:pt>
                <c:pt idx="25">
                  <c:v>1.029446869</c:v>
                </c:pt>
                <c:pt idx="26">
                  <c:v>1.037198547</c:v>
                </c:pt>
                <c:pt idx="27">
                  <c:v>1.0387353509999999</c:v>
                </c:pt>
                <c:pt idx="28">
                  <c:v>1.041655883</c:v>
                </c:pt>
                <c:pt idx="29">
                  <c:v>1.044248077</c:v>
                </c:pt>
                <c:pt idx="30">
                  <c:v>1.050447235</c:v>
                </c:pt>
                <c:pt idx="31">
                  <c:v>1.0492888789999999</c:v>
                </c:pt>
                <c:pt idx="32">
                  <c:v>1.05458374</c:v>
                </c:pt>
                <c:pt idx="33">
                  <c:v>1.058661957</c:v>
                </c:pt>
                <c:pt idx="34">
                  <c:v>1.0662901309999999</c:v>
                </c:pt>
                <c:pt idx="35">
                  <c:v>1.0713903810000001</c:v>
                </c:pt>
                <c:pt idx="36">
                  <c:v>1.075017884</c:v>
                </c:pt>
                <c:pt idx="37">
                  <c:v>1.079583618</c:v>
                </c:pt>
                <c:pt idx="38">
                  <c:v>1.0840529169999999</c:v>
                </c:pt>
                <c:pt idx="39">
                  <c:v>1.0911599430000001</c:v>
                </c:pt>
                <c:pt idx="40">
                  <c:v>1.0945667720000001</c:v>
                </c:pt>
                <c:pt idx="41">
                  <c:v>1.098783844</c:v>
                </c:pt>
                <c:pt idx="42">
                  <c:v>1.1038645330000001</c:v>
                </c:pt>
                <c:pt idx="43">
                  <c:v>1.111894867</c:v>
                </c:pt>
                <c:pt idx="44">
                  <c:v>1.118789032</c:v>
                </c:pt>
                <c:pt idx="45">
                  <c:v>1.125470124</c:v>
                </c:pt>
                <c:pt idx="46">
                  <c:v>1.128873596</c:v>
                </c:pt>
                <c:pt idx="47">
                  <c:v>1.136053405</c:v>
                </c:pt>
                <c:pt idx="48">
                  <c:v>1.143351593</c:v>
                </c:pt>
                <c:pt idx="49">
                  <c:v>1.149922028</c:v>
                </c:pt>
                <c:pt idx="50">
                  <c:v>1.1560408929999999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1.0712159999999999</c:v>
                </c:pt>
                <c:pt idx="1">
                  <c:v>1.0495650000000001</c:v>
                </c:pt>
                <c:pt idx="2">
                  <c:v>1.0367900000000001</c:v>
                </c:pt>
                <c:pt idx="3">
                  <c:v>1.0280039999999999</c:v>
                </c:pt>
                <c:pt idx="4">
                  <c:v>1.0666739999999999</c:v>
                </c:pt>
                <c:pt idx="5">
                  <c:v>1.0130110000000001</c:v>
                </c:pt>
                <c:pt idx="6">
                  <c:v>1.0172410000000001</c:v>
                </c:pt>
                <c:pt idx="7">
                  <c:v>1.0050699999999999</c:v>
                </c:pt>
                <c:pt idx="8">
                  <c:v>0.97219699999999987</c:v>
                </c:pt>
                <c:pt idx="9">
                  <c:v>0.85269399999999995</c:v>
                </c:pt>
                <c:pt idx="10">
                  <c:v>0.9200219999999999</c:v>
                </c:pt>
                <c:pt idx="11">
                  <c:v>0.92458899999999999</c:v>
                </c:pt>
                <c:pt idx="12">
                  <c:v>0.93850999999999996</c:v>
                </c:pt>
                <c:pt idx="13">
                  <c:v>0.95909800000000012</c:v>
                </c:pt>
                <c:pt idx="14">
                  <c:v>0.96973500000000001</c:v>
                </c:pt>
                <c:pt idx="15">
                  <c:v>0.95272599999999996</c:v>
                </c:pt>
                <c:pt idx="16">
                  <c:v>0.95094400000000012</c:v>
                </c:pt>
                <c:pt idx="17">
                  <c:v>0.96884800000000004</c:v>
                </c:pt>
                <c:pt idx="18">
                  <c:v>1.0044770000000001</c:v>
                </c:pt>
                <c:pt idx="19">
                  <c:v>1.0167390000000001</c:v>
                </c:pt>
                <c:pt idx="20">
                  <c:v>0.98516024800000013</c:v>
                </c:pt>
                <c:pt idx="21">
                  <c:v>1.0041470640000001</c:v>
                </c:pt>
                <c:pt idx="22">
                  <c:v>1.0207061770000001</c:v>
                </c:pt>
                <c:pt idx="23">
                  <c:v>1.0647666629999999</c:v>
                </c:pt>
                <c:pt idx="24">
                  <c:v>1.0902483519999999</c:v>
                </c:pt>
                <c:pt idx="25">
                  <c:v>1.1129867550000001</c:v>
                </c:pt>
                <c:pt idx="26">
                  <c:v>1.1315613710000001</c:v>
                </c:pt>
                <c:pt idx="27">
                  <c:v>1.1415363160000001</c:v>
                </c:pt>
                <c:pt idx="28">
                  <c:v>1.153169342</c:v>
                </c:pt>
                <c:pt idx="29">
                  <c:v>1.1611064149999999</c:v>
                </c:pt>
                <c:pt idx="30">
                  <c:v>1.1754763180000001</c:v>
                </c:pt>
                <c:pt idx="31">
                  <c:v>1.187001556</c:v>
                </c:pt>
                <c:pt idx="32">
                  <c:v>1.199515289</c:v>
                </c:pt>
                <c:pt idx="33">
                  <c:v>1.212201232</c:v>
                </c:pt>
                <c:pt idx="34">
                  <c:v>1.22829068</c:v>
                </c:pt>
                <c:pt idx="35">
                  <c:v>1.2460743409999999</c:v>
                </c:pt>
                <c:pt idx="36">
                  <c:v>1.2631664739999999</c:v>
                </c:pt>
                <c:pt idx="37">
                  <c:v>1.281135956</c:v>
                </c:pt>
                <c:pt idx="38">
                  <c:v>1.3002967839999999</c:v>
                </c:pt>
                <c:pt idx="39">
                  <c:v>1.3197914120000001</c:v>
                </c:pt>
                <c:pt idx="40">
                  <c:v>1.337942688</c:v>
                </c:pt>
                <c:pt idx="41">
                  <c:v>1.3562798460000001</c:v>
                </c:pt>
                <c:pt idx="42">
                  <c:v>1.3749799190000001</c:v>
                </c:pt>
                <c:pt idx="43">
                  <c:v>1.394499725</c:v>
                </c:pt>
                <c:pt idx="44">
                  <c:v>1.413232574</c:v>
                </c:pt>
                <c:pt idx="45">
                  <c:v>1.430079804</c:v>
                </c:pt>
                <c:pt idx="46">
                  <c:v>1.4499346930000001</c:v>
                </c:pt>
                <c:pt idx="47">
                  <c:v>1.4707541500000001</c:v>
                </c:pt>
                <c:pt idx="48">
                  <c:v>1.4928913580000001</c:v>
                </c:pt>
                <c:pt idx="49">
                  <c:v>1.515529052</c:v>
                </c:pt>
                <c:pt idx="50">
                  <c:v>1.537555145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1.0712159999999999</c:v>
                </c:pt>
                <c:pt idx="1">
                  <c:v>1.0495650000000001</c:v>
                </c:pt>
                <c:pt idx="2">
                  <c:v>1.0367900000000001</c:v>
                </c:pt>
                <c:pt idx="3">
                  <c:v>1.0280039999999999</c:v>
                </c:pt>
                <c:pt idx="4">
                  <c:v>1.0666739999999999</c:v>
                </c:pt>
                <c:pt idx="5">
                  <c:v>1.0130110000000001</c:v>
                </c:pt>
                <c:pt idx="6">
                  <c:v>1.0172410000000001</c:v>
                </c:pt>
                <c:pt idx="7">
                  <c:v>1.0050699999999999</c:v>
                </c:pt>
                <c:pt idx="8">
                  <c:v>0.97219699999999987</c:v>
                </c:pt>
                <c:pt idx="9">
                  <c:v>0.85269399999999995</c:v>
                </c:pt>
                <c:pt idx="10">
                  <c:v>0.9200219999999999</c:v>
                </c:pt>
                <c:pt idx="11">
                  <c:v>0.92458899999999999</c:v>
                </c:pt>
                <c:pt idx="12">
                  <c:v>0.93850999999999996</c:v>
                </c:pt>
                <c:pt idx="13">
                  <c:v>0.95909800000000012</c:v>
                </c:pt>
                <c:pt idx="14">
                  <c:v>0.96973500000000001</c:v>
                </c:pt>
                <c:pt idx="15">
                  <c:v>0.95272599999999996</c:v>
                </c:pt>
                <c:pt idx="16">
                  <c:v>0.95094400000000012</c:v>
                </c:pt>
                <c:pt idx="17">
                  <c:v>0.96884800000000004</c:v>
                </c:pt>
                <c:pt idx="18">
                  <c:v>1.0044770000000001</c:v>
                </c:pt>
                <c:pt idx="19">
                  <c:v>1.0167390000000001</c:v>
                </c:pt>
                <c:pt idx="20">
                  <c:v>0.98517440800000011</c:v>
                </c:pt>
                <c:pt idx="21">
                  <c:v>0.98825253300000004</c:v>
                </c:pt>
                <c:pt idx="22">
                  <c:v>1.001239075</c:v>
                </c:pt>
                <c:pt idx="23">
                  <c:v>1.0323589179999999</c:v>
                </c:pt>
                <c:pt idx="24">
                  <c:v>1.050817017</c:v>
                </c:pt>
                <c:pt idx="25">
                  <c:v>1.0693458549999999</c:v>
                </c:pt>
                <c:pt idx="26">
                  <c:v>1.083442901</c:v>
                </c:pt>
                <c:pt idx="27">
                  <c:v>1.087443054</c:v>
                </c:pt>
                <c:pt idx="28">
                  <c:v>1.093546753</c:v>
                </c:pt>
                <c:pt idx="29">
                  <c:v>1.100806824</c:v>
                </c:pt>
                <c:pt idx="30">
                  <c:v>1.108135681</c:v>
                </c:pt>
                <c:pt idx="31">
                  <c:v>1.116669098</c:v>
                </c:pt>
                <c:pt idx="32">
                  <c:v>1.121898743</c:v>
                </c:pt>
                <c:pt idx="33">
                  <c:v>1.1273718880000001</c:v>
                </c:pt>
                <c:pt idx="34">
                  <c:v>1.1365723569999999</c:v>
                </c:pt>
                <c:pt idx="35">
                  <c:v>1.144209504</c:v>
                </c:pt>
                <c:pt idx="36">
                  <c:v>1.151679047</c:v>
                </c:pt>
                <c:pt idx="37">
                  <c:v>1.1600317689999999</c:v>
                </c:pt>
                <c:pt idx="38">
                  <c:v>1.1680747979999999</c:v>
                </c:pt>
                <c:pt idx="39">
                  <c:v>1.1769677119999999</c:v>
                </c:pt>
                <c:pt idx="40">
                  <c:v>1.1827581789999999</c:v>
                </c:pt>
                <c:pt idx="41">
                  <c:v>1.190233399</c:v>
                </c:pt>
                <c:pt idx="42">
                  <c:v>1.2025178219999999</c:v>
                </c:pt>
                <c:pt idx="43">
                  <c:v>1.214787292</c:v>
                </c:pt>
                <c:pt idx="44">
                  <c:v>1.223805633</c:v>
                </c:pt>
                <c:pt idx="45">
                  <c:v>1.2320724489999999</c:v>
                </c:pt>
                <c:pt idx="46">
                  <c:v>1.241809296</c:v>
                </c:pt>
                <c:pt idx="47">
                  <c:v>1.2511924750000001</c:v>
                </c:pt>
                <c:pt idx="48">
                  <c:v>1.261555328</c:v>
                </c:pt>
                <c:pt idx="49">
                  <c:v>1.2717847900000001</c:v>
                </c:pt>
                <c:pt idx="50">
                  <c:v>1.2847318729999999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377347248"/>
        <c:axId val="-377336912"/>
      </c:lineChart>
      <c:catAx>
        <c:axId val="-377347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3691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77336912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47248"/>
        <c:crossesAt val="21"/>
        <c:crossBetween val="midCat"/>
        <c:majorUnit val="0.5"/>
      </c:valAx>
      <c:spPr>
        <a:noFill/>
        <a:ln>
          <a:solidFill>
            <a:schemeClr val="tx1">
              <a:alpha val="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44036162146397"/>
          <c:y val="0.14119306615334495"/>
          <c:w val="0.82840286411566977"/>
          <c:h val="0.76364008545747419"/>
        </c:manualLayout>
      </c:layout>
      <c:lineChart>
        <c:grouping val="standar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Reference Industrial sector carbon intensity (includes power sector emissions)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51.747754413759409</c:v>
                </c:pt>
                <c:pt idx="1">
                  <c:v>52.578574254649439</c:v>
                </c:pt>
                <c:pt idx="2">
                  <c:v>51.874429926957617</c:v>
                </c:pt>
                <c:pt idx="3">
                  <c:v>52.327378447107662</c:v>
                </c:pt>
                <c:pt idx="4">
                  <c:v>52.059129425221563</c:v>
                </c:pt>
                <c:pt idx="5">
                  <c:v>52.062471122772557</c:v>
                </c:pt>
                <c:pt idx="6">
                  <c:v>51.586689591347472</c:v>
                </c:pt>
                <c:pt idx="7">
                  <c:v>51.604666138637313</c:v>
                </c:pt>
                <c:pt idx="8">
                  <c:v>51.621398824156763</c:v>
                </c:pt>
                <c:pt idx="9">
                  <c:v>49.439345233879521</c:v>
                </c:pt>
                <c:pt idx="10">
                  <c:v>49.298309226698741</c:v>
                </c:pt>
                <c:pt idx="11">
                  <c:v>48.495954481262203</c:v>
                </c:pt>
                <c:pt idx="12">
                  <c:v>47.853154903093312</c:v>
                </c:pt>
                <c:pt idx="13">
                  <c:v>47.624648627359619</c:v>
                </c:pt>
                <c:pt idx="14">
                  <c:v>47.739197464395602</c:v>
                </c:pt>
                <c:pt idx="15">
                  <c:v>46.384197440416663</c:v>
                </c:pt>
                <c:pt idx="16">
                  <c:v>45.418261290405013</c:v>
                </c:pt>
                <c:pt idx="17">
                  <c:v>44.958676427998228</c:v>
                </c:pt>
                <c:pt idx="18">
                  <c:v>44.690484846683887</c:v>
                </c:pt>
                <c:pt idx="19">
                  <c:v>43.858043278220762</c:v>
                </c:pt>
                <c:pt idx="20">
                  <c:v>43.615145334835837</c:v>
                </c:pt>
                <c:pt idx="21">
                  <c:v>43.453665840687293</c:v>
                </c:pt>
                <c:pt idx="22">
                  <c:v>43.348937948521069</c:v>
                </c:pt>
                <c:pt idx="23">
                  <c:v>42.700317660557808</c:v>
                </c:pt>
                <c:pt idx="24">
                  <c:v>41.841408577449627</c:v>
                </c:pt>
                <c:pt idx="25">
                  <c:v>41.253209196790543</c:v>
                </c:pt>
                <c:pt idx="26">
                  <c:v>41.639370734399641</c:v>
                </c:pt>
                <c:pt idx="27">
                  <c:v>41.42469614544823</c:v>
                </c:pt>
                <c:pt idx="28">
                  <c:v>41.354501709993947</c:v>
                </c:pt>
                <c:pt idx="29">
                  <c:v>41.277558379952872</c:v>
                </c:pt>
                <c:pt idx="30">
                  <c:v>41.052825121522027</c:v>
                </c:pt>
                <c:pt idx="31">
                  <c:v>40.904122907031073</c:v>
                </c:pt>
                <c:pt idx="32">
                  <c:v>40.741481133221157</c:v>
                </c:pt>
                <c:pt idx="33">
                  <c:v>40.652865493487013</c:v>
                </c:pt>
                <c:pt idx="34">
                  <c:v>40.59514850269575</c:v>
                </c:pt>
                <c:pt idx="35">
                  <c:v>40.378706858184763</c:v>
                </c:pt>
                <c:pt idx="36">
                  <c:v>40.339951583880918</c:v>
                </c:pt>
                <c:pt idx="37">
                  <c:v>40.264416552541618</c:v>
                </c:pt>
                <c:pt idx="38">
                  <c:v>40.132999815584938</c:v>
                </c:pt>
                <c:pt idx="39">
                  <c:v>40.127839629746703</c:v>
                </c:pt>
                <c:pt idx="40">
                  <c:v>40.130299915129157</c:v>
                </c:pt>
                <c:pt idx="41">
                  <c:v>40.085942568837147</c:v>
                </c:pt>
                <c:pt idx="42">
                  <c:v>40.084631033437049</c:v>
                </c:pt>
                <c:pt idx="43">
                  <c:v>40.052338606648092</c:v>
                </c:pt>
                <c:pt idx="44">
                  <c:v>40.032808751458198</c:v>
                </c:pt>
                <c:pt idx="45">
                  <c:v>39.921083434405332</c:v>
                </c:pt>
                <c:pt idx="46">
                  <c:v>39.848126820637937</c:v>
                </c:pt>
                <c:pt idx="47">
                  <c:v>39.802385212615413</c:v>
                </c:pt>
                <c:pt idx="48">
                  <c:v>39.798577288460237</c:v>
                </c:pt>
                <c:pt idx="49">
                  <c:v>39.735877680100252</c:v>
                </c:pt>
                <c:pt idx="50">
                  <c:v>39.709709198329321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Reference Industrial sector carbon intensity (excludes power sector emissions)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47.090605023910477</c:v>
                </c:pt>
                <c:pt idx="1">
                  <c:v>48.308755158406541</c:v>
                </c:pt>
                <c:pt idx="2">
                  <c:v>47.718488395523067</c:v>
                </c:pt>
                <c:pt idx="3">
                  <c:v>47.882678578290559</c:v>
                </c:pt>
                <c:pt idx="4">
                  <c:v>47.748250512398613</c:v>
                </c:pt>
                <c:pt idx="5">
                  <c:v>47.46337710771067</c:v>
                </c:pt>
                <c:pt idx="6">
                  <c:v>47.412642743729698</c:v>
                </c:pt>
                <c:pt idx="7">
                  <c:v>47.221930009570109</c:v>
                </c:pt>
                <c:pt idx="8">
                  <c:v>47.528893251448316</c:v>
                </c:pt>
                <c:pt idx="9">
                  <c:v>45.671358971641077</c:v>
                </c:pt>
                <c:pt idx="10">
                  <c:v>45.262094468095789</c:v>
                </c:pt>
                <c:pt idx="11">
                  <c:v>45.089919517973946</c:v>
                </c:pt>
                <c:pt idx="12">
                  <c:v>45.161307397497318</c:v>
                </c:pt>
                <c:pt idx="13">
                  <c:v>44.863073786976628</c:v>
                </c:pt>
                <c:pt idx="14">
                  <c:v>45.197927337108069</c:v>
                </c:pt>
                <c:pt idx="15">
                  <c:v>44.483571363204263</c:v>
                </c:pt>
                <c:pt idx="16">
                  <c:v>44.119871331270019</c:v>
                </c:pt>
                <c:pt idx="17">
                  <c:v>44.133353929092863</c:v>
                </c:pt>
                <c:pt idx="18">
                  <c:v>44.02826710152717</c:v>
                </c:pt>
                <c:pt idx="19">
                  <c:v>43.938524725654041</c:v>
                </c:pt>
                <c:pt idx="20">
                  <c:v>43.982745922371663</c:v>
                </c:pt>
                <c:pt idx="21">
                  <c:v>43.456595975399651</c:v>
                </c:pt>
                <c:pt idx="22">
                  <c:v>43.141788667518412</c:v>
                </c:pt>
                <c:pt idx="23">
                  <c:v>43.444338849870142</c:v>
                </c:pt>
                <c:pt idx="24">
                  <c:v>43.372194473676132</c:v>
                </c:pt>
                <c:pt idx="25">
                  <c:v>43.31104885805776</c:v>
                </c:pt>
                <c:pt idx="26">
                  <c:v>43.321648906853433</c:v>
                </c:pt>
                <c:pt idx="27">
                  <c:v>43.271402340621989</c:v>
                </c:pt>
                <c:pt idx="28">
                  <c:v>43.218359219832678</c:v>
                </c:pt>
                <c:pt idx="29">
                  <c:v>43.17080134597316</c:v>
                </c:pt>
                <c:pt idx="30">
                  <c:v>43.104480753405191</c:v>
                </c:pt>
                <c:pt idx="31">
                  <c:v>43.03953217389455</c:v>
                </c:pt>
                <c:pt idx="32">
                  <c:v>42.983858717311797</c:v>
                </c:pt>
                <c:pt idx="33">
                  <c:v>42.92400920699933</c:v>
                </c:pt>
                <c:pt idx="34">
                  <c:v>42.89431250078075</c:v>
                </c:pt>
                <c:pt idx="35">
                  <c:v>42.844971763817952</c:v>
                </c:pt>
                <c:pt idx="36">
                  <c:v>42.828208382789782</c:v>
                </c:pt>
                <c:pt idx="37">
                  <c:v>42.807151498995282</c:v>
                </c:pt>
                <c:pt idx="38">
                  <c:v>42.774717790997208</c:v>
                </c:pt>
                <c:pt idx="39">
                  <c:v>42.787100669431098</c:v>
                </c:pt>
                <c:pt idx="40">
                  <c:v>42.772435257391898</c:v>
                </c:pt>
                <c:pt idx="41">
                  <c:v>42.765003593532043</c:v>
                </c:pt>
                <c:pt idx="42">
                  <c:v>42.767411395416822</c:v>
                </c:pt>
                <c:pt idx="43">
                  <c:v>42.771560332913253</c:v>
                </c:pt>
                <c:pt idx="44">
                  <c:v>42.769014763769377</c:v>
                </c:pt>
                <c:pt idx="45">
                  <c:v>42.746496918929019</c:v>
                </c:pt>
                <c:pt idx="46">
                  <c:v>42.737736464253473</c:v>
                </c:pt>
                <c:pt idx="47">
                  <c:v>42.70460027765666</c:v>
                </c:pt>
                <c:pt idx="48">
                  <c:v>42.698039239046352</c:v>
                </c:pt>
                <c:pt idx="49">
                  <c:v>42.641910525284679</c:v>
                </c:pt>
                <c:pt idx="50">
                  <c:v>42.630277377618441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377351600"/>
        <c:axId val="-377346160"/>
      </c:lineChart>
      <c:catAx>
        <c:axId val="-377351600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4616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77346160"/>
        <c:scaling>
          <c:orientation val="minMax"/>
          <c:max val="6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51600"/>
        <c:crossesAt val="21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4766134524592793E-2"/>
          <c:y val="0.11858104963707722"/>
          <c:w val="0.52507661938511685"/>
          <c:h val="0.75787231940457433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rgbClr val="7F7F7F"/>
            </a:solidFill>
            <a:ln w="25400">
              <a:noFill/>
            </a:ln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1.379759</c:v>
                </c:pt>
                <c:pt idx="1">
                  <c:v>1.205336</c:v>
                </c:pt>
                <c:pt idx="2">
                  <c:v>1.1948109999999998</c:v>
                </c:pt>
                <c:pt idx="3">
                  <c:v>1.1795170000000001</c:v>
                </c:pt>
                <c:pt idx="4">
                  <c:v>1.1166880000000001</c:v>
                </c:pt>
                <c:pt idx="5">
                  <c:v>0.933168</c:v>
                </c:pt>
                <c:pt idx="6">
                  <c:v>0.85055999999999998</c:v>
                </c:pt>
                <c:pt idx="7">
                  <c:v>0.85106999999999999</c:v>
                </c:pt>
                <c:pt idx="8">
                  <c:v>0.93534700000000004</c:v>
                </c:pt>
                <c:pt idx="9">
                  <c:v>0.931199</c:v>
                </c:pt>
                <c:pt idx="10">
                  <c:v>0.90088599999999996</c:v>
                </c:pt>
                <c:pt idx="11">
                  <c:v>0.893926</c:v>
                </c:pt>
                <c:pt idx="12">
                  <c:v>0.87821099999999996</c:v>
                </c:pt>
                <c:pt idx="13">
                  <c:v>0.85398700000000005</c:v>
                </c:pt>
                <c:pt idx="14">
                  <c:v>0.83196700000000001</c:v>
                </c:pt>
                <c:pt idx="15">
                  <c:v>0.82813999999999999</c:v>
                </c:pt>
                <c:pt idx="16">
                  <c:v>0.82441200000000003</c:v>
                </c:pt>
                <c:pt idx="17">
                  <c:v>0.81373099999999998</c:v>
                </c:pt>
                <c:pt idx="18">
                  <c:v>0.80208299999999999</c:v>
                </c:pt>
                <c:pt idx="19">
                  <c:v>0.79780200000000001</c:v>
                </c:pt>
                <c:pt idx="20">
                  <c:v>0.79934300000000003</c:v>
                </c:pt>
                <c:pt idx="21">
                  <c:v>0.79559999999999997</c:v>
                </c:pt>
                <c:pt idx="22">
                  <c:v>0.79588700000000001</c:v>
                </c:pt>
                <c:pt idx="23">
                  <c:v>0.799736</c:v>
                </c:pt>
                <c:pt idx="24">
                  <c:v>0.80112799999999995</c:v>
                </c:pt>
                <c:pt idx="25">
                  <c:v>0.79471499999999995</c:v>
                </c:pt>
                <c:pt idx="26">
                  <c:v>0.79676000000000002</c:v>
                </c:pt>
                <c:pt idx="27">
                  <c:v>0.812832</c:v>
                </c:pt>
                <c:pt idx="28">
                  <c:v>0.82762599999999997</c:v>
                </c:pt>
                <c:pt idx="29">
                  <c:v>0.83233500000000005</c:v>
                </c:pt>
                <c:pt idx="30">
                  <c:v>0.84318300000000002</c:v>
                </c:pt>
                <c:pt idx="31">
                  <c:v>0.84502500000000003</c:v>
                </c:pt>
                <c:pt idx="32">
                  <c:v>0.84454499999999999</c:v>
                </c:pt>
                <c:pt idx="33">
                  <c:v>0.84855199999999997</c:v>
                </c:pt>
                <c:pt idx="34">
                  <c:v>0.84963699999999998</c:v>
                </c:pt>
                <c:pt idx="35">
                  <c:v>0.85827100000000001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purchased electricity</c:v>
                </c:pt>
              </c:strCache>
            </c:strRef>
          </c:tx>
          <c:spPr>
            <a:solidFill>
              <a:srgbClr val="FFC702"/>
            </a:solidFill>
            <a:ln w="25400">
              <a:noFill/>
            </a:ln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3.365964</c:v>
                </c:pt>
                <c:pt idx="1">
                  <c:v>3.3325520000000002</c:v>
                </c:pt>
                <c:pt idx="2">
                  <c:v>3.3584250000000004</c:v>
                </c:pt>
                <c:pt idx="3">
                  <c:v>3.4142950000000001</c:v>
                </c:pt>
                <c:pt idx="4">
                  <c:v>3.2487310000000003</c:v>
                </c:pt>
                <c:pt idx="5">
                  <c:v>3.0669249999999999</c:v>
                </c:pt>
                <c:pt idx="6">
                  <c:v>3.033747</c:v>
                </c:pt>
                <c:pt idx="7">
                  <c:v>3.1554220000000002</c:v>
                </c:pt>
                <c:pt idx="8">
                  <c:v>3.2282139999999999</c:v>
                </c:pt>
                <c:pt idx="9">
                  <c:v>3.287128</c:v>
                </c:pt>
                <c:pt idx="10">
                  <c:v>3.3563040000000002</c:v>
                </c:pt>
                <c:pt idx="11">
                  <c:v>3.4003230000000002</c:v>
                </c:pt>
                <c:pt idx="12">
                  <c:v>3.434094</c:v>
                </c:pt>
                <c:pt idx="13">
                  <c:v>3.457919</c:v>
                </c:pt>
                <c:pt idx="14">
                  <c:v>3.4821080000000002</c:v>
                </c:pt>
                <c:pt idx="15">
                  <c:v>3.5145780000000002</c:v>
                </c:pt>
                <c:pt idx="16">
                  <c:v>3.5458699999999999</c:v>
                </c:pt>
                <c:pt idx="17">
                  <c:v>3.5634269999999999</c:v>
                </c:pt>
                <c:pt idx="18">
                  <c:v>3.5801470000000002</c:v>
                </c:pt>
                <c:pt idx="19">
                  <c:v>3.605359</c:v>
                </c:pt>
                <c:pt idx="20">
                  <c:v>3.6268549999999999</c:v>
                </c:pt>
                <c:pt idx="21">
                  <c:v>3.646274</c:v>
                </c:pt>
                <c:pt idx="22">
                  <c:v>3.6654149999999999</c:v>
                </c:pt>
                <c:pt idx="23">
                  <c:v>3.6899109999999999</c:v>
                </c:pt>
                <c:pt idx="24">
                  <c:v>3.7132869999999998</c:v>
                </c:pt>
                <c:pt idx="25">
                  <c:v>3.7276470000000002</c:v>
                </c:pt>
                <c:pt idx="26">
                  <c:v>3.7522509999999998</c:v>
                </c:pt>
                <c:pt idx="27">
                  <c:v>3.7890320000000002</c:v>
                </c:pt>
                <c:pt idx="28">
                  <c:v>3.8273579999999998</c:v>
                </c:pt>
                <c:pt idx="29">
                  <c:v>3.8551389999999999</c:v>
                </c:pt>
                <c:pt idx="30">
                  <c:v>3.8812319999999998</c:v>
                </c:pt>
                <c:pt idx="31">
                  <c:v>3.9073880000000001</c:v>
                </c:pt>
                <c:pt idx="32">
                  <c:v>3.9312670000000001</c:v>
                </c:pt>
                <c:pt idx="33">
                  <c:v>3.9572340000000001</c:v>
                </c:pt>
                <c:pt idx="34">
                  <c:v>3.9872809999999999</c:v>
                </c:pt>
                <c:pt idx="35">
                  <c:v>4.0191210000000002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renewables</c:v>
                </c:pt>
              </c:strCache>
            </c:strRef>
          </c:tx>
          <c:spPr>
            <a:ln w="25400">
              <a:noFill/>
            </a:ln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2.491355</c:v>
                </c:pt>
                <c:pt idx="1">
                  <c:v>2.5027370000000002</c:v>
                </c:pt>
                <c:pt idx="2">
                  <c:v>2.4895990000000001</c:v>
                </c:pt>
                <c:pt idx="3">
                  <c:v>2.486434</c:v>
                </c:pt>
                <c:pt idx="4">
                  <c:v>2.4952610000000002</c:v>
                </c:pt>
                <c:pt idx="5">
                  <c:v>2.4349829999999999</c:v>
                </c:pt>
                <c:pt idx="6">
                  <c:v>2.4103940000000001</c:v>
                </c:pt>
                <c:pt idx="7">
                  <c:v>2.4423859999999999</c:v>
                </c:pt>
                <c:pt idx="8">
                  <c:v>2.4542800000000002</c:v>
                </c:pt>
                <c:pt idx="9">
                  <c:v>2.4660890000000002</c:v>
                </c:pt>
                <c:pt idx="10">
                  <c:v>2.483581</c:v>
                </c:pt>
                <c:pt idx="11">
                  <c:v>2.493573</c:v>
                </c:pt>
                <c:pt idx="12">
                  <c:v>2.5009930000000002</c:v>
                </c:pt>
                <c:pt idx="13">
                  <c:v>2.5043090000000001</c:v>
                </c:pt>
                <c:pt idx="14">
                  <c:v>2.5094889999999999</c:v>
                </c:pt>
                <c:pt idx="15">
                  <c:v>2.5218639999999999</c:v>
                </c:pt>
                <c:pt idx="16">
                  <c:v>2.54087</c:v>
                </c:pt>
                <c:pt idx="17">
                  <c:v>2.548273</c:v>
                </c:pt>
                <c:pt idx="18">
                  <c:v>2.5546420000000003</c:v>
                </c:pt>
                <c:pt idx="19">
                  <c:v>2.5604019999999998</c:v>
                </c:pt>
                <c:pt idx="20">
                  <c:v>2.573331</c:v>
                </c:pt>
                <c:pt idx="21">
                  <c:v>2.5835150000000002</c:v>
                </c:pt>
                <c:pt idx="22">
                  <c:v>2.5952700000000002</c:v>
                </c:pt>
                <c:pt idx="23">
                  <c:v>2.6118899999999998</c:v>
                </c:pt>
                <c:pt idx="24">
                  <c:v>2.627891</c:v>
                </c:pt>
                <c:pt idx="25">
                  <c:v>2.6434540000000002</c:v>
                </c:pt>
                <c:pt idx="26">
                  <c:v>2.663767</c:v>
                </c:pt>
                <c:pt idx="27">
                  <c:v>2.687821</c:v>
                </c:pt>
                <c:pt idx="28">
                  <c:v>2.714734</c:v>
                </c:pt>
                <c:pt idx="29">
                  <c:v>2.7412199999999998</c:v>
                </c:pt>
                <c:pt idx="30">
                  <c:v>2.7734019999999999</c:v>
                </c:pt>
                <c:pt idx="31">
                  <c:v>2.7965499999999999</c:v>
                </c:pt>
                <c:pt idx="32">
                  <c:v>2.8346179999999999</c:v>
                </c:pt>
                <c:pt idx="33">
                  <c:v>2.8641700000000001</c:v>
                </c:pt>
                <c:pt idx="34">
                  <c:v>2.8970020000000001</c:v>
                </c:pt>
                <c:pt idx="35">
                  <c:v>2.9304329999999998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petroleum</c:v>
                </c:pt>
              </c:strCache>
            </c:strRef>
          </c:tx>
          <c:spPr>
            <a:solidFill>
              <a:srgbClr val="BD732A"/>
            </a:solidFill>
            <a:ln w="25400">
              <a:noFill/>
            </a:ln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5.5173529999999991</c:v>
                </c:pt>
                <c:pt idx="1">
                  <c:v>5.6500979999999998</c:v>
                </c:pt>
                <c:pt idx="2">
                  <c:v>5.7537929999999999</c:v>
                </c:pt>
                <c:pt idx="3">
                  <c:v>5.7226499999999998</c:v>
                </c:pt>
                <c:pt idx="4">
                  <c:v>5.7017100000000012</c:v>
                </c:pt>
                <c:pt idx="5">
                  <c:v>5.1958320000000002</c:v>
                </c:pt>
                <c:pt idx="6">
                  <c:v>5.3706470000000008</c:v>
                </c:pt>
                <c:pt idx="7">
                  <c:v>5.4375319999999991</c:v>
                </c:pt>
                <c:pt idx="8">
                  <c:v>5.4732669999999999</c:v>
                </c:pt>
                <c:pt idx="9">
                  <c:v>5.4830670000000001</c:v>
                </c:pt>
                <c:pt idx="10">
                  <c:v>5.5475500000000011</c:v>
                </c:pt>
                <c:pt idx="11">
                  <c:v>5.5974859999999991</c:v>
                </c:pt>
                <c:pt idx="12">
                  <c:v>5.6483699999999999</c:v>
                </c:pt>
                <c:pt idx="13">
                  <c:v>5.6965840000000005</c:v>
                </c:pt>
                <c:pt idx="14">
                  <c:v>5.7489879999999998</c:v>
                </c:pt>
                <c:pt idx="15">
                  <c:v>5.7893189999999999</c:v>
                </c:pt>
                <c:pt idx="16">
                  <c:v>5.8385949999999998</c:v>
                </c:pt>
                <c:pt idx="17">
                  <c:v>5.8825879999999993</c:v>
                </c:pt>
                <c:pt idx="18">
                  <c:v>5.9194670000000009</c:v>
                </c:pt>
                <c:pt idx="19">
                  <c:v>5.9769570000000005</c:v>
                </c:pt>
                <c:pt idx="20">
                  <c:v>6.0176260000000008</c:v>
                </c:pt>
                <c:pt idx="21">
                  <c:v>6.0694289999999995</c:v>
                </c:pt>
                <c:pt idx="22">
                  <c:v>6.1216460000000001</c:v>
                </c:pt>
                <c:pt idx="23">
                  <c:v>6.1561520000000005</c:v>
                </c:pt>
                <c:pt idx="24">
                  <c:v>6.1922810000000004</c:v>
                </c:pt>
                <c:pt idx="25">
                  <c:v>6.2141610000000007</c:v>
                </c:pt>
                <c:pt idx="26">
                  <c:v>6.2504939999999998</c:v>
                </c:pt>
                <c:pt idx="27">
                  <c:v>6.2878609999999995</c:v>
                </c:pt>
                <c:pt idx="28">
                  <c:v>6.3163469999999995</c:v>
                </c:pt>
                <c:pt idx="29">
                  <c:v>6.3605700000000009</c:v>
                </c:pt>
                <c:pt idx="30">
                  <c:v>6.4180900000000003</c:v>
                </c:pt>
                <c:pt idx="31">
                  <c:v>6.4537410000000008</c:v>
                </c:pt>
                <c:pt idx="32">
                  <c:v>6.5101360000000001</c:v>
                </c:pt>
                <c:pt idx="33">
                  <c:v>6.5778420000000004</c:v>
                </c:pt>
                <c:pt idx="34">
                  <c:v>6.635033</c:v>
                </c:pt>
                <c:pt idx="35">
                  <c:v>6.7102019999999989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hydrocarbon gas liquids</c:v>
                </c:pt>
              </c:strCache>
            </c:strRef>
          </c:tx>
          <c:spPr>
            <a:solidFill>
              <a:srgbClr val="675005"/>
            </a:solidFill>
            <a:ln w="25400">
              <a:noFill/>
            </a:ln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2.6211139999999999</c:v>
                </c:pt>
                <c:pt idx="1">
                  <c:v>2.597153</c:v>
                </c:pt>
                <c:pt idx="2">
                  <c:v>2.678722</c:v>
                </c:pt>
                <c:pt idx="3">
                  <c:v>3.0293040000000002</c:v>
                </c:pt>
                <c:pt idx="4">
                  <c:v>3.2219530000000001</c:v>
                </c:pt>
                <c:pt idx="5">
                  <c:v>3.1299549999999998</c:v>
                </c:pt>
                <c:pt idx="6">
                  <c:v>3.386781</c:v>
                </c:pt>
                <c:pt idx="7">
                  <c:v>3.6518510000000002</c:v>
                </c:pt>
                <c:pt idx="8">
                  <c:v>3.7763610000000001</c:v>
                </c:pt>
                <c:pt idx="9">
                  <c:v>3.892941</c:v>
                </c:pt>
                <c:pt idx="10">
                  <c:v>3.9946410000000001</c:v>
                </c:pt>
                <c:pt idx="11">
                  <c:v>4.0597500000000002</c:v>
                </c:pt>
                <c:pt idx="12">
                  <c:v>4.1080740000000002</c:v>
                </c:pt>
                <c:pt idx="13">
                  <c:v>4.1653770000000003</c:v>
                </c:pt>
                <c:pt idx="14">
                  <c:v>4.2273480000000001</c:v>
                </c:pt>
                <c:pt idx="15">
                  <c:v>4.3049340000000003</c:v>
                </c:pt>
                <c:pt idx="16">
                  <c:v>4.3769869999999997</c:v>
                </c:pt>
                <c:pt idx="17">
                  <c:v>4.4281519999999999</c:v>
                </c:pt>
                <c:pt idx="18">
                  <c:v>4.487323</c:v>
                </c:pt>
                <c:pt idx="19">
                  <c:v>4.555828</c:v>
                </c:pt>
                <c:pt idx="20">
                  <c:v>4.6235419999999996</c:v>
                </c:pt>
                <c:pt idx="21">
                  <c:v>4.6667880000000004</c:v>
                </c:pt>
                <c:pt idx="22">
                  <c:v>4.718928</c:v>
                </c:pt>
                <c:pt idx="23">
                  <c:v>4.7689620000000001</c:v>
                </c:pt>
                <c:pt idx="24">
                  <c:v>4.7953900000000003</c:v>
                </c:pt>
                <c:pt idx="25">
                  <c:v>4.8040479999999999</c:v>
                </c:pt>
                <c:pt idx="26">
                  <c:v>4.828106</c:v>
                </c:pt>
                <c:pt idx="27">
                  <c:v>4.8799419999999998</c:v>
                </c:pt>
                <c:pt idx="28">
                  <c:v>4.9218789999999997</c:v>
                </c:pt>
                <c:pt idx="29">
                  <c:v>4.9445259999999998</c:v>
                </c:pt>
                <c:pt idx="30">
                  <c:v>4.980334</c:v>
                </c:pt>
                <c:pt idx="31">
                  <c:v>5.0111889999999999</c:v>
                </c:pt>
                <c:pt idx="32">
                  <c:v>5.0438879999999999</c:v>
                </c:pt>
                <c:pt idx="33">
                  <c:v>5.0779709999999998</c:v>
                </c:pt>
                <c:pt idx="34">
                  <c:v>5.1424190000000003</c:v>
                </c:pt>
                <c:pt idx="35">
                  <c:v>5.1972120000000004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rgbClr val="0096D7"/>
            </a:solidFill>
            <a:ln w="25400">
              <a:noFill/>
            </a:ln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Sheet1!$G$2:$G$37</c:f>
              <c:numCache>
                <c:formatCode>General</c:formatCode>
                <c:ptCount val="36"/>
                <c:pt idx="0">
                  <c:v>9.4256810000000009</c:v>
                </c:pt>
                <c:pt idx="1">
                  <c:v>9.6174590000000002</c:v>
                </c:pt>
                <c:pt idx="2">
                  <c:v>9.8643470000000004</c:v>
                </c:pt>
                <c:pt idx="3">
                  <c:v>10.422109000000001</c:v>
                </c:pt>
                <c:pt idx="4">
                  <c:v>10.625545000000001</c:v>
                </c:pt>
                <c:pt idx="5">
                  <c:v>10.705175000000001</c:v>
                </c:pt>
                <c:pt idx="6">
                  <c:v>10.722757</c:v>
                </c:pt>
                <c:pt idx="7">
                  <c:v>10.825263</c:v>
                </c:pt>
                <c:pt idx="8">
                  <c:v>11.123538</c:v>
                </c:pt>
                <c:pt idx="9">
                  <c:v>11.454599</c:v>
                </c:pt>
                <c:pt idx="10">
                  <c:v>11.763254</c:v>
                </c:pt>
                <c:pt idx="11">
                  <c:v>11.964539</c:v>
                </c:pt>
                <c:pt idx="12">
                  <c:v>11.995108999999999</c:v>
                </c:pt>
                <c:pt idx="13">
                  <c:v>12.082572000000001</c:v>
                </c:pt>
                <c:pt idx="14">
                  <c:v>12.181082999999999</c:v>
                </c:pt>
                <c:pt idx="15">
                  <c:v>12.263878999999999</c:v>
                </c:pt>
                <c:pt idx="16">
                  <c:v>12.364331999999999</c:v>
                </c:pt>
                <c:pt idx="17">
                  <c:v>12.427723</c:v>
                </c:pt>
                <c:pt idx="18">
                  <c:v>12.50085</c:v>
                </c:pt>
                <c:pt idx="19">
                  <c:v>12.60605</c:v>
                </c:pt>
                <c:pt idx="20">
                  <c:v>12.691959000000001</c:v>
                </c:pt>
                <c:pt idx="21">
                  <c:v>12.775334000000001</c:v>
                </c:pt>
                <c:pt idx="22">
                  <c:v>12.867286999999999</c:v>
                </c:pt>
                <c:pt idx="23">
                  <c:v>12.970853</c:v>
                </c:pt>
                <c:pt idx="24">
                  <c:v>13.090846000000001</c:v>
                </c:pt>
                <c:pt idx="25">
                  <c:v>13.195967</c:v>
                </c:pt>
                <c:pt idx="26">
                  <c:v>13.292823</c:v>
                </c:pt>
                <c:pt idx="27">
                  <c:v>13.449161999999999</c:v>
                </c:pt>
                <c:pt idx="28">
                  <c:v>13.621167</c:v>
                </c:pt>
                <c:pt idx="29">
                  <c:v>13.735655</c:v>
                </c:pt>
                <c:pt idx="30">
                  <c:v>13.807763</c:v>
                </c:pt>
                <c:pt idx="31">
                  <c:v>13.950003000000001</c:v>
                </c:pt>
                <c:pt idx="32">
                  <c:v>14.065587000000001</c:v>
                </c:pt>
                <c:pt idx="33">
                  <c:v>14.177443999999999</c:v>
                </c:pt>
                <c:pt idx="34">
                  <c:v>14.300673</c:v>
                </c:pt>
                <c:pt idx="35">
                  <c:v>14.440488999999999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467845760"/>
        <c:axId val="-467845216"/>
      </c:areaChart>
      <c:catAx>
        <c:axId val="-467845760"/>
        <c:scaling>
          <c:orientation val="minMax"/>
        </c:scaling>
        <c:delete val="0"/>
        <c:axPos val="b"/>
        <c:numFmt formatCode="0" sourceLinked="0"/>
        <c:majorTickMark val="out"/>
        <c:minorTickMark val="out"/>
        <c:tickLblPos val="none"/>
        <c:spPr>
          <a:ln w="12700">
            <a:solidFill>
              <a:srgbClr val="000000"/>
            </a:solidFill>
          </a:ln>
        </c:spPr>
        <c:txPr>
          <a:bodyPr/>
          <a:lstStyle/>
          <a:p>
            <a:pPr algn="ctr">
              <a:def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46784521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467845216"/>
        <c:scaling>
          <c:orientation val="minMax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-467845760"/>
        <c:crossesAt val="6"/>
        <c:crossBetween val="midCat"/>
      </c:valAx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097790195580387E-2"/>
          <c:y val="8.5526962988688518E-2"/>
          <c:w val="0.66901662292213471"/>
          <c:h val="0.827766620905754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rgbClr val="89DBFF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26.379162000000001</c:v>
                </c:pt>
                <c:pt idx="1">
                  <c:v>25.126615999999999</c:v>
                </c:pt>
                <c:pt idx="2">
                  <c:v>25.105907999999999</c:v>
                </c:pt>
                <c:pt idx="3">
                  <c:v>24.923442000000001</c:v>
                </c:pt>
                <c:pt idx="4">
                  <c:v>25.812442999999998</c:v>
                </c:pt>
                <c:pt idx="5">
                  <c:v>24.820363</c:v>
                </c:pt>
                <c:pt idx="6">
                  <c:v>24.905605000000001</c:v>
                </c:pt>
                <c:pt idx="7">
                  <c:v>24.790929999999999</c:v>
                </c:pt>
                <c:pt idx="8">
                  <c:v>23.899332000000001</c:v>
                </c:pt>
                <c:pt idx="9">
                  <c:v>21.800438</c:v>
                </c:pt>
                <c:pt idx="10">
                  <c:v>23.640350999999999</c:v>
                </c:pt>
                <c:pt idx="11">
                  <c:v>23.887816999999998</c:v>
                </c:pt>
                <c:pt idx="12">
                  <c:v>24.144541</c:v>
                </c:pt>
                <c:pt idx="13">
                  <c:v>24.740359999999999</c:v>
                </c:pt>
                <c:pt idx="14">
                  <c:v>24.859027999999999</c:v>
                </c:pt>
                <c:pt idx="15">
                  <c:v>24.783443999999999</c:v>
                </c:pt>
                <c:pt idx="16">
                  <c:v>24.886195999999899</c:v>
                </c:pt>
                <c:pt idx="17">
                  <c:v>25.311163000000001</c:v>
                </c:pt>
                <c:pt idx="18">
                  <c:v>26.228660999999999</c:v>
                </c:pt>
                <c:pt idx="19">
                  <c:v>26.388766</c:v>
                </c:pt>
                <c:pt idx="20">
                  <c:v>25.465651999999999</c:v>
                </c:pt>
                <c:pt idx="21">
                  <c:v>25.385286000000001</c:v>
                </c:pt>
                <c:pt idx="22">
                  <c:v>25.719256999999999</c:v>
                </c:pt>
                <c:pt idx="23">
                  <c:v>26.319855</c:v>
                </c:pt>
                <c:pt idx="24">
                  <c:v>26.655573</c:v>
                </c:pt>
                <c:pt idx="25">
                  <c:v>26.939671000000001</c:v>
                </c:pt>
                <c:pt idx="26">
                  <c:v>27.110558999999999</c:v>
                </c:pt>
                <c:pt idx="27">
                  <c:v>27.175497</c:v>
                </c:pt>
                <c:pt idx="28">
                  <c:v>27.297809999999998</c:v>
                </c:pt>
                <c:pt idx="29">
                  <c:v>27.402708000000001</c:v>
                </c:pt>
                <c:pt idx="30">
                  <c:v>27.557390000000002</c:v>
                </c:pt>
                <c:pt idx="31">
                  <c:v>27.597355</c:v>
                </c:pt>
                <c:pt idx="32">
                  <c:v>27.769221999999999</c:v>
                </c:pt>
                <c:pt idx="33">
                  <c:v>27.907124</c:v>
                </c:pt>
                <c:pt idx="34">
                  <c:v>28.106387999999999</c:v>
                </c:pt>
                <c:pt idx="35">
                  <c:v>28.264424999999999</c:v>
                </c:pt>
                <c:pt idx="36">
                  <c:v>28.375284000000001</c:v>
                </c:pt>
                <c:pt idx="37">
                  <c:v>28.51125</c:v>
                </c:pt>
                <c:pt idx="38">
                  <c:v>28.655169999999998</c:v>
                </c:pt>
                <c:pt idx="39">
                  <c:v>28.854151000000002</c:v>
                </c:pt>
                <c:pt idx="40">
                  <c:v>28.989871999999998</c:v>
                </c:pt>
                <c:pt idx="41">
                  <c:v>29.125174000000001</c:v>
                </c:pt>
                <c:pt idx="42">
                  <c:v>29.274740000000001</c:v>
                </c:pt>
                <c:pt idx="43">
                  <c:v>29.487307000000001</c:v>
                </c:pt>
                <c:pt idx="44">
                  <c:v>29.695246000000001</c:v>
                </c:pt>
                <c:pt idx="45">
                  <c:v>29.895368999999999</c:v>
                </c:pt>
                <c:pt idx="46">
                  <c:v>30.013204999999999</c:v>
                </c:pt>
                <c:pt idx="47">
                  <c:v>30.224029999999999</c:v>
                </c:pt>
                <c:pt idx="48">
                  <c:v>30.447448999999999</c:v>
                </c:pt>
                <c:pt idx="49">
                  <c:v>30.667048999999999</c:v>
                </c:pt>
                <c:pt idx="50">
                  <c:v>30.863589999999999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rgbClr val="0096D7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26.379162000000001</c:v>
                </c:pt>
                <c:pt idx="1">
                  <c:v>25.126615999999999</c:v>
                </c:pt>
                <c:pt idx="2">
                  <c:v>25.105907999999999</c:v>
                </c:pt>
                <c:pt idx="3">
                  <c:v>24.923442000000001</c:v>
                </c:pt>
                <c:pt idx="4">
                  <c:v>25.812442999999998</c:v>
                </c:pt>
                <c:pt idx="5">
                  <c:v>24.820363</c:v>
                </c:pt>
                <c:pt idx="6">
                  <c:v>24.905605000000001</c:v>
                </c:pt>
                <c:pt idx="7">
                  <c:v>24.790929999999999</c:v>
                </c:pt>
                <c:pt idx="8">
                  <c:v>23.899332000000001</c:v>
                </c:pt>
                <c:pt idx="9">
                  <c:v>21.800438</c:v>
                </c:pt>
                <c:pt idx="10">
                  <c:v>23.640350999999999</c:v>
                </c:pt>
                <c:pt idx="11">
                  <c:v>23.887816999999998</c:v>
                </c:pt>
                <c:pt idx="12">
                  <c:v>24.144541</c:v>
                </c:pt>
                <c:pt idx="13">
                  <c:v>24.740359999999999</c:v>
                </c:pt>
                <c:pt idx="14">
                  <c:v>24.859027999999999</c:v>
                </c:pt>
                <c:pt idx="15">
                  <c:v>24.783443999999999</c:v>
                </c:pt>
                <c:pt idx="16">
                  <c:v>24.886195999999899</c:v>
                </c:pt>
                <c:pt idx="17">
                  <c:v>25.311163000000001</c:v>
                </c:pt>
                <c:pt idx="18">
                  <c:v>26.228660999999999</c:v>
                </c:pt>
                <c:pt idx="19">
                  <c:v>26.388766</c:v>
                </c:pt>
                <c:pt idx="20">
                  <c:v>25.465976999999999</c:v>
                </c:pt>
                <c:pt idx="21">
                  <c:v>26.158794</c:v>
                </c:pt>
                <c:pt idx="22">
                  <c:v>26.894907</c:v>
                </c:pt>
                <c:pt idx="23">
                  <c:v>27.843223999999999</c:v>
                </c:pt>
                <c:pt idx="24">
                  <c:v>28.5928</c:v>
                </c:pt>
                <c:pt idx="25">
                  <c:v>29.251888000000001</c:v>
                </c:pt>
                <c:pt idx="26">
                  <c:v>29.754625000000001</c:v>
                </c:pt>
                <c:pt idx="27">
                  <c:v>30.075320999999999</c:v>
                </c:pt>
                <c:pt idx="28">
                  <c:v>30.445437999999999</c:v>
                </c:pt>
                <c:pt idx="29">
                  <c:v>30.751138999999998</c:v>
                </c:pt>
                <c:pt idx="30">
                  <c:v>31.194391</c:v>
                </c:pt>
                <c:pt idx="31">
                  <c:v>31.573288000000002</c:v>
                </c:pt>
                <c:pt idx="32">
                  <c:v>31.953251000000002</c:v>
                </c:pt>
                <c:pt idx="33">
                  <c:v>32.340663999999997</c:v>
                </c:pt>
                <c:pt idx="34">
                  <c:v>32.792941999999996</c:v>
                </c:pt>
                <c:pt idx="35">
                  <c:v>33.310516</c:v>
                </c:pt>
                <c:pt idx="36">
                  <c:v>33.783034999999998</c:v>
                </c:pt>
                <c:pt idx="37">
                  <c:v>34.283194999999999</c:v>
                </c:pt>
                <c:pt idx="38">
                  <c:v>34.833275</c:v>
                </c:pt>
                <c:pt idx="39">
                  <c:v>35.364170000000001</c:v>
                </c:pt>
                <c:pt idx="40">
                  <c:v>35.870029000000002</c:v>
                </c:pt>
                <c:pt idx="41">
                  <c:v>36.394343999999997</c:v>
                </c:pt>
                <c:pt idx="42">
                  <c:v>36.921402</c:v>
                </c:pt>
                <c:pt idx="43">
                  <c:v>37.480536999999998</c:v>
                </c:pt>
                <c:pt idx="44">
                  <c:v>37.992992000000001</c:v>
                </c:pt>
                <c:pt idx="45">
                  <c:v>38.471938999999999</c:v>
                </c:pt>
                <c:pt idx="46">
                  <c:v>39.038722999999997</c:v>
                </c:pt>
                <c:pt idx="47">
                  <c:v>39.645947</c:v>
                </c:pt>
                <c:pt idx="48">
                  <c:v>40.247162000000003</c:v>
                </c:pt>
                <c:pt idx="49">
                  <c:v>40.882069000000001</c:v>
                </c:pt>
                <c:pt idx="50">
                  <c:v>41.511906000000003</c:v>
                </c:pt>
              </c:numCache>
            </c:numRef>
          </c:val>
          <c:smooth val="0"/>
        </c:ser>
        <c:ser>
          <c:idx val="7"/>
          <c:order val="2"/>
          <c:tx>
            <c:strRef>
              <c:f>Sheet1!$D$1</c:f>
              <c:strCache>
                <c:ptCount val="1"/>
                <c:pt idx="0">
                  <c:v>Low Price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26.379162000000001</c:v>
                </c:pt>
                <c:pt idx="1">
                  <c:v>25.126615999999999</c:v>
                </c:pt>
                <c:pt idx="2">
                  <c:v>25.105907999999999</c:v>
                </c:pt>
                <c:pt idx="3">
                  <c:v>24.923442000000001</c:v>
                </c:pt>
                <c:pt idx="4">
                  <c:v>25.812442999999998</c:v>
                </c:pt>
                <c:pt idx="5">
                  <c:v>24.820363</c:v>
                </c:pt>
                <c:pt idx="6">
                  <c:v>24.905605000000001</c:v>
                </c:pt>
                <c:pt idx="7">
                  <c:v>24.790929999999999</c:v>
                </c:pt>
                <c:pt idx="8">
                  <c:v>23.899332000000001</c:v>
                </c:pt>
                <c:pt idx="9">
                  <c:v>21.800438</c:v>
                </c:pt>
                <c:pt idx="10">
                  <c:v>23.640350999999999</c:v>
                </c:pt>
                <c:pt idx="11">
                  <c:v>23.887816999999998</c:v>
                </c:pt>
                <c:pt idx="12">
                  <c:v>24.144541</c:v>
                </c:pt>
                <c:pt idx="13">
                  <c:v>24.740359999999999</c:v>
                </c:pt>
                <c:pt idx="14">
                  <c:v>24.859027999999999</c:v>
                </c:pt>
                <c:pt idx="15">
                  <c:v>24.783443999999999</c:v>
                </c:pt>
                <c:pt idx="16">
                  <c:v>24.886195999999899</c:v>
                </c:pt>
                <c:pt idx="17">
                  <c:v>25.311163000000001</c:v>
                </c:pt>
                <c:pt idx="18">
                  <c:v>26.228660999999999</c:v>
                </c:pt>
                <c:pt idx="19">
                  <c:v>26.388766</c:v>
                </c:pt>
                <c:pt idx="20">
                  <c:v>25.465751999999998</c:v>
                </c:pt>
                <c:pt idx="21">
                  <c:v>25.655401000000001</c:v>
                </c:pt>
                <c:pt idx="22">
                  <c:v>25.822251999999999</c:v>
                </c:pt>
                <c:pt idx="23">
                  <c:v>26.088460999999999</c:v>
                </c:pt>
                <c:pt idx="24">
                  <c:v>26.475414000000001</c:v>
                </c:pt>
                <c:pt idx="25">
                  <c:v>27.079422000000001</c:v>
                </c:pt>
                <c:pt idx="26">
                  <c:v>27.542887</c:v>
                </c:pt>
                <c:pt idx="27">
                  <c:v>27.742887</c:v>
                </c:pt>
                <c:pt idx="28">
                  <c:v>27.875418</c:v>
                </c:pt>
                <c:pt idx="29">
                  <c:v>27.989509999999999</c:v>
                </c:pt>
                <c:pt idx="30">
                  <c:v>28.153600999999998</c:v>
                </c:pt>
                <c:pt idx="31">
                  <c:v>28.396418000000001</c:v>
                </c:pt>
                <c:pt idx="32">
                  <c:v>28.614844999999999</c:v>
                </c:pt>
                <c:pt idx="33">
                  <c:v>28.800599999999999</c:v>
                </c:pt>
                <c:pt idx="34">
                  <c:v>29.059429000000002</c:v>
                </c:pt>
                <c:pt idx="35">
                  <c:v>29.339787000000001</c:v>
                </c:pt>
                <c:pt idx="36">
                  <c:v>29.597291999999999</c:v>
                </c:pt>
                <c:pt idx="37">
                  <c:v>29.854600999999999</c:v>
                </c:pt>
                <c:pt idx="38">
                  <c:v>30.146273000000001</c:v>
                </c:pt>
                <c:pt idx="39">
                  <c:v>30.410381000000001</c:v>
                </c:pt>
                <c:pt idx="40">
                  <c:v>30.597860000000001</c:v>
                </c:pt>
                <c:pt idx="41">
                  <c:v>30.856096000000001</c:v>
                </c:pt>
                <c:pt idx="42">
                  <c:v>31.088436000000002</c:v>
                </c:pt>
                <c:pt idx="43">
                  <c:v>31.293925999999999</c:v>
                </c:pt>
                <c:pt idx="44">
                  <c:v>31.428062000000001</c:v>
                </c:pt>
                <c:pt idx="45">
                  <c:v>31.633400000000002</c:v>
                </c:pt>
                <c:pt idx="46">
                  <c:v>31.82291</c:v>
                </c:pt>
                <c:pt idx="47">
                  <c:v>32.035572000000002</c:v>
                </c:pt>
                <c:pt idx="48">
                  <c:v>32.271155999999998</c:v>
                </c:pt>
                <c:pt idx="49">
                  <c:v>32.548228999999999</c:v>
                </c:pt>
                <c:pt idx="50">
                  <c:v>32.909405</c:v>
                </c:pt>
              </c:numCache>
            </c:numRef>
          </c:val>
          <c:smooth val="0"/>
        </c:ser>
        <c:ser>
          <c:idx val="8"/>
          <c:order val="3"/>
          <c:tx>
            <c:strRef>
              <c:f>Sheet1!$E$1</c:f>
              <c:strCache>
                <c:ptCount val="1"/>
                <c:pt idx="0">
                  <c:v>High Price</c:v>
                </c:pt>
              </c:strCache>
            </c:strRef>
          </c:tx>
          <c:spPr>
            <a:ln w="22225" cap="rnd">
              <a:solidFill>
                <a:srgbClr val="A33340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26.379162000000001</c:v>
                </c:pt>
                <c:pt idx="1">
                  <c:v>25.126615999999999</c:v>
                </c:pt>
                <c:pt idx="2">
                  <c:v>25.105907999999999</c:v>
                </c:pt>
                <c:pt idx="3">
                  <c:v>24.923442000000001</c:v>
                </c:pt>
                <c:pt idx="4">
                  <c:v>25.812442999999998</c:v>
                </c:pt>
                <c:pt idx="5">
                  <c:v>24.820363</c:v>
                </c:pt>
                <c:pt idx="6">
                  <c:v>24.905605000000001</c:v>
                </c:pt>
                <c:pt idx="7">
                  <c:v>24.790929999999999</c:v>
                </c:pt>
                <c:pt idx="8">
                  <c:v>23.899332000000001</c:v>
                </c:pt>
                <c:pt idx="9">
                  <c:v>21.800438</c:v>
                </c:pt>
                <c:pt idx="10">
                  <c:v>23.640350999999999</c:v>
                </c:pt>
                <c:pt idx="11">
                  <c:v>23.887816999999998</c:v>
                </c:pt>
                <c:pt idx="12">
                  <c:v>24.144541</c:v>
                </c:pt>
                <c:pt idx="13">
                  <c:v>24.740359999999999</c:v>
                </c:pt>
                <c:pt idx="14">
                  <c:v>24.859027999999999</c:v>
                </c:pt>
                <c:pt idx="15">
                  <c:v>24.783443999999999</c:v>
                </c:pt>
                <c:pt idx="16">
                  <c:v>24.886195999999899</c:v>
                </c:pt>
                <c:pt idx="17">
                  <c:v>25.311163000000001</c:v>
                </c:pt>
                <c:pt idx="18">
                  <c:v>26.228660999999999</c:v>
                </c:pt>
                <c:pt idx="19">
                  <c:v>26.388766</c:v>
                </c:pt>
                <c:pt idx="20">
                  <c:v>25.464119</c:v>
                </c:pt>
                <c:pt idx="21">
                  <c:v>26.124141999999999</c:v>
                </c:pt>
                <c:pt idx="22">
                  <c:v>26.920500000000001</c:v>
                </c:pt>
                <c:pt idx="23">
                  <c:v>27.636391</c:v>
                </c:pt>
                <c:pt idx="24">
                  <c:v>28.179518000000002</c:v>
                </c:pt>
                <c:pt idx="25">
                  <c:v>28.739007999999998</c:v>
                </c:pt>
                <c:pt idx="26">
                  <c:v>29.229058999999999</c:v>
                </c:pt>
                <c:pt idx="27">
                  <c:v>29.540123000000001</c:v>
                </c:pt>
                <c:pt idx="28">
                  <c:v>29.952324000000001</c:v>
                </c:pt>
                <c:pt idx="29">
                  <c:v>30.285294</c:v>
                </c:pt>
                <c:pt idx="30">
                  <c:v>30.642696000000001</c:v>
                </c:pt>
                <c:pt idx="31">
                  <c:v>31.107275000000001</c:v>
                </c:pt>
                <c:pt idx="32">
                  <c:v>31.430368000000001</c:v>
                </c:pt>
                <c:pt idx="33">
                  <c:v>31.796457</c:v>
                </c:pt>
                <c:pt idx="34">
                  <c:v>32.205818000000001</c:v>
                </c:pt>
                <c:pt idx="35">
                  <c:v>32.586575000000003</c:v>
                </c:pt>
                <c:pt idx="36">
                  <c:v>32.878937000000001</c:v>
                </c:pt>
                <c:pt idx="37">
                  <c:v>33.12265</c:v>
                </c:pt>
                <c:pt idx="38">
                  <c:v>33.473640000000003</c:v>
                </c:pt>
                <c:pt idx="39">
                  <c:v>33.876632999999998</c:v>
                </c:pt>
                <c:pt idx="40">
                  <c:v>34.240036000000003</c:v>
                </c:pt>
                <c:pt idx="41">
                  <c:v>34.562973</c:v>
                </c:pt>
                <c:pt idx="42">
                  <c:v>34.989669999999997</c:v>
                </c:pt>
                <c:pt idx="43">
                  <c:v>35.263195000000003</c:v>
                </c:pt>
                <c:pt idx="44">
                  <c:v>35.645015999999998</c:v>
                </c:pt>
                <c:pt idx="45">
                  <c:v>35.985252000000003</c:v>
                </c:pt>
                <c:pt idx="46">
                  <c:v>36.275024000000002</c:v>
                </c:pt>
                <c:pt idx="47">
                  <c:v>36.507750999999999</c:v>
                </c:pt>
                <c:pt idx="48">
                  <c:v>36.685074</c:v>
                </c:pt>
                <c:pt idx="49">
                  <c:v>37.179485</c:v>
                </c:pt>
                <c:pt idx="50">
                  <c:v>37.714367000000003</c:v>
                </c:pt>
              </c:numCache>
            </c:numRef>
          </c:val>
          <c:smooth val="0"/>
        </c:ser>
        <c:ser>
          <c:idx val="9"/>
          <c:order val="4"/>
          <c:tx>
            <c:strRef>
              <c:f>Sheet1!$F$1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EBC7A4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26.379162000000001</c:v>
                </c:pt>
                <c:pt idx="1">
                  <c:v>25.126615999999999</c:v>
                </c:pt>
                <c:pt idx="2">
                  <c:v>25.105907999999999</c:v>
                </c:pt>
                <c:pt idx="3">
                  <c:v>24.923442000000001</c:v>
                </c:pt>
                <c:pt idx="4">
                  <c:v>25.812442999999998</c:v>
                </c:pt>
                <c:pt idx="5">
                  <c:v>24.820363</c:v>
                </c:pt>
                <c:pt idx="6">
                  <c:v>24.905605000000001</c:v>
                </c:pt>
                <c:pt idx="7">
                  <c:v>24.790929999999999</c:v>
                </c:pt>
                <c:pt idx="8">
                  <c:v>23.899332000000001</c:v>
                </c:pt>
                <c:pt idx="9">
                  <c:v>21.800438</c:v>
                </c:pt>
                <c:pt idx="10">
                  <c:v>23.640350999999999</c:v>
                </c:pt>
                <c:pt idx="11">
                  <c:v>23.887816999999998</c:v>
                </c:pt>
                <c:pt idx="12">
                  <c:v>24.144541</c:v>
                </c:pt>
                <c:pt idx="13">
                  <c:v>24.740359999999999</c:v>
                </c:pt>
                <c:pt idx="14">
                  <c:v>24.859027999999999</c:v>
                </c:pt>
                <c:pt idx="15">
                  <c:v>24.783443999999999</c:v>
                </c:pt>
                <c:pt idx="16">
                  <c:v>24.886195999999899</c:v>
                </c:pt>
                <c:pt idx="17">
                  <c:v>25.311163000000001</c:v>
                </c:pt>
                <c:pt idx="18">
                  <c:v>26.228660999999999</c:v>
                </c:pt>
                <c:pt idx="19">
                  <c:v>26.388766</c:v>
                </c:pt>
                <c:pt idx="20">
                  <c:v>25.465368000000002</c:v>
                </c:pt>
                <c:pt idx="21">
                  <c:v>25.775196000000001</c:v>
                </c:pt>
                <c:pt idx="22">
                  <c:v>26.183257999999999</c:v>
                </c:pt>
                <c:pt idx="23">
                  <c:v>26.673708000000001</c:v>
                </c:pt>
                <c:pt idx="24">
                  <c:v>27.064599999999999</c:v>
                </c:pt>
                <c:pt idx="25">
                  <c:v>27.428106</c:v>
                </c:pt>
                <c:pt idx="26">
                  <c:v>27.663830000000001</c:v>
                </c:pt>
                <c:pt idx="27">
                  <c:v>27.743165999999999</c:v>
                </c:pt>
                <c:pt idx="28">
                  <c:v>27.872931000000001</c:v>
                </c:pt>
                <c:pt idx="29">
                  <c:v>27.984743000000002</c:v>
                </c:pt>
                <c:pt idx="30">
                  <c:v>28.217216000000001</c:v>
                </c:pt>
                <c:pt idx="31">
                  <c:v>28.316668</c:v>
                </c:pt>
                <c:pt idx="32">
                  <c:v>28.439972000000001</c:v>
                </c:pt>
                <c:pt idx="33">
                  <c:v>28.559258</c:v>
                </c:pt>
                <c:pt idx="34">
                  <c:v>28.714344000000001</c:v>
                </c:pt>
                <c:pt idx="35">
                  <c:v>28.900181</c:v>
                </c:pt>
                <c:pt idx="36">
                  <c:v>29.050239999999999</c:v>
                </c:pt>
                <c:pt idx="37">
                  <c:v>29.216988000000001</c:v>
                </c:pt>
                <c:pt idx="38">
                  <c:v>29.367577000000001</c:v>
                </c:pt>
                <c:pt idx="39">
                  <c:v>29.488067999999998</c:v>
                </c:pt>
                <c:pt idx="40">
                  <c:v>29.512702999999998</c:v>
                </c:pt>
                <c:pt idx="41">
                  <c:v>29.600462</c:v>
                </c:pt>
                <c:pt idx="42">
                  <c:v>29.732288</c:v>
                </c:pt>
                <c:pt idx="43">
                  <c:v>29.885632999999999</c:v>
                </c:pt>
                <c:pt idx="44">
                  <c:v>30.097351</c:v>
                </c:pt>
                <c:pt idx="45">
                  <c:v>30.225619999999999</c:v>
                </c:pt>
                <c:pt idx="46">
                  <c:v>30.409344000000001</c:v>
                </c:pt>
                <c:pt idx="47">
                  <c:v>30.545169999999999</c:v>
                </c:pt>
                <c:pt idx="48">
                  <c:v>30.771688000000001</c:v>
                </c:pt>
                <c:pt idx="49">
                  <c:v>31.033698999999999</c:v>
                </c:pt>
                <c:pt idx="50">
                  <c:v>31.193228000000001</c:v>
                </c:pt>
              </c:numCache>
            </c:numRef>
          </c:val>
          <c:smooth val="0"/>
        </c:ser>
        <c:ser>
          <c:idx val="2"/>
          <c:order val="5"/>
          <c:tx>
            <c:strRef>
              <c:f>Sheet1!$G$1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8E561F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26.379162000000001</c:v>
                </c:pt>
                <c:pt idx="1">
                  <c:v>25.126615999999999</c:v>
                </c:pt>
                <c:pt idx="2">
                  <c:v>25.105907999999999</c:v>
                </c:pt>
                <c:pt idx="3">
                  <c:v>24.923442000000001</c:v>
                </c:pt>
                <c:pt idx="4">
                  <c:v>25.812442999999998</c:v>
                </c:pt>
                <c:pt idx="5">
                  <c:v>24.820363</c:v>
                </c:pt>
                <c:pt idx="6">
                  <c:v>24.905605000000001</c:v>
                </c:pt>
                <c:pt idx="7">
                  <c:v>24.790929999999999</c:v>
                </c:pt>
                <c:pt idx="8">
                  <c:v>23.899332000000001</c:v>
                </c:pt>
                <c:pt idx="9">
                  <c:v>21.800438</c:v>
                </c:pt>
                <c:pt idx="10">
                  <c:v>23.640350999999999</c:v>
                </c:pt>
                <c:pt idx="11">
                  <c:v>23.887816999999998</c:v>
                </c:pt>
                <c:pt idx="12">
                  <c:v>24.144541</c:v>
                </c:pt>
                <c:pt idx="13">
                  <c:v>24.740359999999999</c:v>
                </c:pt>
                <c:pt idx="14">
                  <c:v>24.859027999999999</c:v>
                </c:pt>
                <c:pt idx="15">
                  <c:v>24.783443999999999</c:v>
                </c:pt>
                <c:pt idx="16">
                  <c:v>24.886195999999899</c:v>
                </c:pt>
                <c:pt idx="17">
                  <c:v>25.311163000000001</c:v>
                </c:pt>
                <c:pt idx="18">
                  <c:v>26.228660999999999</c:v>
                </c:pt>
                <c:pt idx="19">
                  <c:v>26.388766</c:v>
                </c:pt>
                <c:pt idx="20">
                  <c:v>25.465620000000001</c:v>
                </c:pt>
                <c:pt idx="21">
                  <c:v>25.826049999999999</c:v>
                </c:pt>
                <c:pt idx="22">
                  <c:v>26.409594999999999</c:v>
                </c:pt>
                <c:pt idx="23">
                  <c:v>27.202684000000001</c:v>
                </c:pt>
                <c:pt idx="24">
                  <c:v>28.011507000000002</c:v>
                </c:pt>
                <c:pt idx="25">
                  <c:v>28.661536999999999</c:v>
                </c:pt>
                <c:pt idx="26">
                  <c:v>29.158688000000001</c:v>
                </c:pt>
                <c:pt idx="27">
                  <c:v>29.391081</c:v>
                </c:pt>
                <c:pt idx="28">
                  <c:v>29.656047999999998</c:v>
                </c:pt>
                <c:pt idx="29">
                  <c:v>29.909084</c:v>
                </c:pt>
                <c:pt idx="30">
                  <c:v>30.166578000000001</c:v>
                </c:pt>
                <c:pt idx="31">
                  <c:v>30.395354999999999</c:v>
                </c:pt>
                <c:pt idx="32">
                  <c:v>30.689041</c:v>
                </c:pt>
                <c:pt idx="33">
                  <c:v>30.910276</c:v>
                </c:pt>
                <c:pt idx="34">
                  <c:v>31.274519000000002</c:v>
                </c:pt>
                <c:pt idx="35">
                  <c:v>31.664082000000001</c:v>
                </c:pt>
                <c:pt idx="36">
                  <c:v>32.049114000000003</c:v>
                </c:pt>
                <c:pt idx="37">
                  <c:v>32.428145999999998</c:v>
                </c:pt>
                <c:pt idx="38">
                  <c:v>32.792076000000002</c:v>
                </c:pt>
                <c:pt idx="39">
                  <c:v>33.208435000000001</c:v>
                </c:pt>
                <c:pt idx="40">
                  <c:v>33.4953</c:v>
                </c:pt>
                <c:pt idx="41">
                  <c:v>33.817233999999999</c:v>
                </c:pt>
                <c:pt idx="42">
                  <c:v>34.161059999999999</c:v>
                </c:pt>
                <c:pt idx="43">
                  <c:v>34.628520999999999</c:v>
                </c:pt>
                <c:pt idx="44">
                  <c:v>35.030642999999998</c:v>
                </c:pt>
                <c:pt idx="45">
                  <c:v>35.491478000000001</c:v>
                </c:pt>
                <c:pt idx="46">
                  <c:v>35.794746000000004</c:v>
                </c:pt>
                <c:pt idx="47">
                  <c:v>36.109501000000002</c:v>
                </c:pt>
                <c:pt idx="48">
                  <c:v>36.436889999999998</c:v>
                </c:pt>
                <c:pt idx="49">
                  <c:v>36.83699</c:v>
                </c:pt>
                <c:pt idx="50">
                  <c:v>37.274051999999998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Sheet1!$H$2:$H$52</c:f>
              <c:numCache>
                <c:formatCode>General</c:formatCode>
                <c:ptCount val="51"/>
                <c:pt idx="0">
                  <c:v>26.379162000000001</c:v>
                </c:pt>
                <c:pt idx="1">
                  <c:v>25.126615999999999</c:v>
                </c:pt>
                <c:pt idx="2">
                  <c:v>25.105907999999999</c:v>
                </c:pt>
                <c:pt idx="3">
                  <c:v>24.923442000000001</c:v>
                </c:pt>
                <c:pt idx="4">
                  <c:v>25.812442999999998</c:v>
                </c:pt>
                <c:pt idx="5">
                  <c:v>24.820363</c:v>
                </c:pt>
                <c:pt idx="6">
                  <c:v>24.905605000000001</c:v>
                </c:pt>
                <c:pt idx="7">
                  <c:v>24.790929999999999</c:v>
                </c:pt>
                <c:pt idx="8">
                  <c:v>23.899332000000001</c:v>
                </c:pt>
                <c:pt idx="9">
                  <c:v>21.800438</c:v>
                </c:pt>
                <c:pt idx="10">
                  <c:v>23.640350999999999</c:v>
                </c:pt>
                <c:pt idx="11">
                  <c:v>23.887816999999998</c:v>
                </c:pt>
                <c:pt idx="12">
                  <c:v>24.144541</c:v>
                </c:pt>
                <c:pt idx="13">
                  <c:v>24.740359999999999</c:v>
                </c:pt>
                <c:pt idx="14">
                  <c:v>24.859027999999999</c:v>
                </c:pt>
                <c:pt idx="15">
                  <c:v>24.783443999999999</c:v>
                </c:pt>
                <c:pt idx="16">
                  <c:v>24.886195999999899</c:v>
                </c:pt>
                <c:pt idx="17">
                  <c:v>25.311163000000001</c:v>
                </c:pt>
                <c:pt idx="18">
                  <c:v>26.228660999999999</c:v>
                </c:pt>
                <c:pt idx="19">
                  <c:v>26.388766</c:v>
                </c:pt>
                <c:pt idx="20">
                  <c:v>25.46604</c:v>
                </c:pt>
                <c:pt idx="21">
                  <c:v>25.774887</c:v>
                </c:pt>
                <c:pt idx="22">
                  <c:v>26.363523000000001</c:v>
                </c:pt>
                <c:pt idx="23">
                  <c:v>26.991007</c:v>
                </c:pt>
                <c:pt idx="24">
                  <c:v>27.515024</c:v>
                </c:pt>
                <c:pt idx="25">
                  <c:v>28.046215</c:v>
                </c:pt>
                <c:pt idx="26">
                  <c:v>28.409594999999999</c:v>
                </c:pt>
                <c:pt idx="27">
                  <c:v>28.56485</c:v>
                </c:pt>
                <c:pt idx="28">
                  <c:v>28.760748</c:v>
                </c:pt>
                <c:pt idx="29">
                  <c:v>28.980982000000001</c:v>
                </c:pt>
                <c:pt idx="30">
                  <c:v>29.222712999999999</c:v>
                </c:pt>
                <c:pt idx="31">
                  <c:v>29.491064000000001</c:v>
                </c:pt>
                <c:pt idx="32">
                  <c:v>29.663893000000002</c:v>
                </c:pt>
                <c:pt idx="33">
                  <c:v>29.844511000000001</c:v>
                </c:pt>
                <c:pt idx="34">
                  <c:v>30.102398000000001</c:v>
                </c:pt>
                <c:pt idx="35">
                  <c:v>30.332654999999999</c:v>
                </c:pt>
                <c:pt idx="36">
                  <c:v>30.536942</c:v>
                </c:pt>
                <c:pt idx="37">
                  <c:v>30.764430999999998</c:v>
                </c:pt>
                <c:pt idx="38">
                  <c:v>30.997502999999998</c:v>
                </c:pt>
                <c:pt idx="39">
                  <c:v>31.220825000000001</c:v>
                </c:pt>
                <c:pt idx="40">
                  <c:v>31.379992999999999</c:v>
                </c:pt>
                <c:pt idx="41">
                  <c:v>31.584199999999999</c:v>
                </c:pt>
                <c:pt idx="42">
                  <c:v>31.906649000000002</c:v>
                </c:pt>
                <c:pt idx="43">
                  <c:v>32.229111000000003</c:v>
                </c:pt>
                <c:pt idx="44">
                  <c:v>32.469444000000003</c:v>
                </c:pt>
                <c:pt idx="45">
                  <c:v>32.704002000000003</c:v>
                </c:pt>
                <c:pt idx="46">
                  <c:v>32.963894000000003</c:v>
                </c:pt>
                <c:pt idx="47">
                  <c:v>33.230041999999997</c:v>
                </c:pt>
                <c:pt idx="48">
                  <c:v>33.503211999999998</c:v>
                </c:pt>
                <c:pt idx="49">
                  <c:v>33.812041999999998</c:v>
                </c:pt>
                <c:pt idx="50">
                  <c:v>34.155726999999999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593566848"/>
        <c:axId val="-377339088"/>
        <c:extLst/>
      </c:lineChart>
      <c:catAx>
        <c:axId val="-593566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39088"/>
        <c:crossesAt val="0"/>
        <c:auto val="1"/>
        <c:lblAlgn val="ctr"/>
        <c:lblOffset val="100"/>
        <c:tickLblSkip val="10"/>
        <c:tickMarkSkip val="5"/>
        <c:noMultiLvlLbl val="0"/>
      </c:catAx>
      <c:valAx>
        <c:axId val="-377339088"/>
        <c:scaling>
          <c:orientation val="minMax"/>
          <c:max val="45"/>
          <c:min val="1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593566848"/>
        <c:crossesAt val="21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253389999981668"/>
          <c:y val="0"/>
          <c:w val="0.4673086929122805"/>
          <c:h val="0.88711011859404643"/>
        </c:manualLayout>
      </c:layout>
      <c:barChart>
        <c:barDir val="bar"/>
        <c:grouping val="clustered"/>
        <c:varyColors val="0"/>
        <c:ser>
          <c:idx val="1"/>
          <c:order val="27"/>
          <c:tx>
            <c:strRef>
              <c:f>Sheet1!$A$32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total non-manufacturing</c:v>
                </c:pt>
                <c:pt idx="1">
                  <c:v>non-energy intensive manufacturing</c:v>
                </c:pt>
                <c:pt idx="2">
                  <c:v>energy-intensive manufacturing</c:v>
                </c:pt>
                <c:pt idx="3">
                  <c:v>total manufacturing</c:v>
                </c:pt>
                <c:pt idx="4">
                  <c:v>total industrial sector</c:v>
                </c:pt>
              </c:strCache>
            </c:strRef>
          </c:cat>
          <c:val>
            <c:numRef>
              <c:f>Sheet1!$B$32:$F$32</c:f>
              <c:numCache>
                <c:formatCode>General</c:formatCode>
                <c:ptCount val="5"/>
                <c:pt idx="0">
                  <c:v>2.146622814971038</c:v>
                </c:pt>
                <c:pt idx="1">
                  <c:v>0.79336151253503029</c:v>
                </c:pt>
                <c:pt idx="2">
                  <c:v>5.5863586748570873</c:v>
                </c:pt>
                <c:pt idx="3">
                  <c:v>2.6671354795075972</c:v>
                </c:pt>
                <c:pt idx="4">
                  <c:v>2.5114543812252932</c:v>
                </c:pt>
              </c:numCache>
            </c:numRef>
          </c:val>
        </c:ser>
        <c:ser>
          <c:idx val="24"/>
          <c:order val="28"/>
          <c:tx>
            <c:strRef>
              <c:f>Sheet1!$A$22</c:f>
              <c:strCache>
                <c:ptCount val="1"/>
                <c:pt idx="0">
                  <c:v>2040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total non-manufacturing</c:v>
                </c:pt>
                <c:pt idx="1">
                  <c:v>non-energy intensive manufacturing</c:v>
                </c:pt>
                <c:pt idx="2">
                  <c:v>energy-intensive manufacturing</c:v>
                </c:pt>
                <c:pt idx="3">
                  <c:v>total manufacturing</c:v>
                </c:pt>
                <c:pt idx="4">
                  <c:v>total industrial sector</c:v>
                </c:pt>
              </c:strCache>
            </c:strRef>
          </c:cat>
          <c:val>
            <c:numRef>
              <c:f>Sheet1!$B$22:$F$22</c:f>
              <c:numCache>
                <c:formatCode>General</c:formatCode>
                <c:ptCount val="5"/>
                <c:pt idx="0">
                  <c:v>2.232232034296004</c:v>
                </c:pt>
                <c:pt idx="1">
                  <c:v>0.82646067734412987</c:v>
                </c:pt>
                <c:pt idx="2">
                  <c:v>5.8543238849157344</c:v>
                </c:pt>
                <c:pt idx="3">
                  <c:v>2.882259821109876</c:v>
                </c:pt>
                <c:pt idx="4">
                  <c:v>2.6869305376678052</c:v>
                </c:pt>
              </c:numCache>
            </c:numRef>
          </c:val>
        </c:ser>
        <c:ser>
          <c:idx val="13"/>
          <c:order val="29"/>
          <c:tx>
            <c:strRef>
              <c:f>Sheet1!$A$12</c:f>
              <c:strCache>
                <c:ptCount val="1"/>
                <c:pt idx="0">
                  <c:v>2030</c:v>
                </c:pt>
              </c:strCache>
            </c:strRef>
          </c:tx>
          <c:spPr>
            <a:solidFill>
              <a:schemeClr val="accent5">
                <a:shade val="91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total non-manufacturing</c:v>
                </c:pt>
                <c:pt idx="1">
                  <c:v>non-energy intensive manufacturing</c:v>
                </c:pt>
                <c:pt idx="2">
                  <c:v>energy-intensive manufacturing</c:v>
                </c:pt>
                <c:pt idx="3">
                  <c:v>total manufacturing</c:v>
                </c:pt>
                <c:pt idx="4">
                  <c:v>total industrial sector</c:v>
                </c:pt>
              </c:strCache>
            </c:strRef>
          </c:cat>
          <c:val>
            <c:numRef>
              <c:f>Sheet1!$B$12:$F$12</c:f>
              <c:numCache>
                <c:formatCode>General</c:formatCode>
                <c:ptCount val="5"/>
                <c:pt idx="0">
                  <c:v>2.2767502446496199</c:v>
                </c:pt>
                <c:pt idx="1">
                  <c:v>0.89038768502330745</c:v>
                </c:pt>
                <c:pt idx="2">
                  <c:v>6.1586815509524211</c:v>
                </c:pt>
                <c:pt idx="3">
                  <c:v>3.1312014346018628</c:v>
                </c:pt>
                <c:pt idx="4">
                  <c:v>2.8692444866512901</c:v>
                </c:pt>
              </c:numCache>
            </c:numRef>
          </c:val>
        </c:ser>
        <c:ser>
          <c:idx val="2"/>
          <c:order val="30"/>
          <c:tx>
            <c:strRef>
              <c:f>Sheet1!$A$2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shade val="43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total non-manufacturing</c:v>
                </c:pt>
                <c:pt idx="1">
                  <c:v>non-energy intensive manufacturing</c:v>
                </c:pt>
                <c:pt idx="2">
                  <c:v>energy-intensive manufacturing</c:v>
                </c:pt>
                <c:pt idx="3">
                  <c:v>total manufacturing</c:v>
                </c:pt>
                <c:pt idx="4">
                  <c:v>total industrial sector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2.3021919518416341</c:v>
                </c:pt>
                <c:pt idx="1">
                  <c:v>0.95335593262910856</c:v>
                </c:pt>
                <c:pt idx="2">
                  <c:v>6.5532935142787494</c:v>
                </c:pt>
                <c:pt idx="3">
                  <c:v>3.3658765823293302</c:v>
                </c:pt>
                <c:pt idx="4">
                  <c:v>3.0331222728345701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axId val="-377340176"/>
        <c:axId val="-377339632"/>
        <c:extLst>
          <c:ext xmlns:c15="http://schemas.microsoft.com/office/drawing/2012/chart" uri="{02D57815-91ED-43cb-92C2-25804820EDAC}">
            <c15:filteredBarSeries>
              <c15:ser>
                <c:idx val="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2021</c:v>
                      </c:pt>
                    </c:strCache>
                  </c:strRef>
                </c:tx>
                <c:spPr>
                  <a:solidFill>
                    <a:schemeClr val="accent5">
                      <a:shade val="47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Sheet1!$B$3:$F$3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2.3020425658910089</c:v>
                      </c:pt>
                      <c:pt idx="1">
                        <c:v>0.89473475991820095</c:v>
                      </c:pt>
                      <c:pt idx="2">
                        <c:v>6.3184360163730098</c:v>
                      </c:pt>
                      <c:pt idx="3">
                        <c:v>3.2660927942185549</c:v>
                      </c:pt>
                      <c:pt idx="4">
                        <c:v>2.9744118972850768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solidFill>
                    <a:schemeClr val="accent5">
                      <a:shade val="51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Sheet1!$B$4:$F$4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2.3431022568711568</c:v>
                      </c:pt>
                      <c:pt idx="1">
                        <c:v>0.90141955488007364</c:v>
                      </c:pt>
                      <c:pt idx="2">
                        <c:v>6.2735620246943613</c:v>
                      </c:pt>
                      <c:pt idx="3">
                        <c:v>3.2200189600384479</c:v>
                      </c:pt>
                      <c:pt idx="4">
                        <c:v>2.9574001566269108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2023</c:v>
                      </c:pt>
                    </c:strCache>
                  </c:strRef>
                </c:tx>
                <c:spPr>
                  <a:solidFill>
                    <a:schemeClr val="accent5">
                      <a:shade val="5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Sheet1!$B$5:$F$5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2.335588843798265</c:v>
                      </c:pt>
                      <c:pt idx="1">
                        <c:v>0.91622500145889763</c:v>
                      </c:pt>
                      <c:pt idx="2">
                        <c:v>6.3139845501674792</c:v>
                      </c:pt>
                      <c:pt idx="3">
                        <c:v>3.244030909515407</c:v>
                      </c:pt>
                      <c:pt idx="4">
                        <c:v>2.9689486956936708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chemeClr val="accent5">
                      <a:shade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Sheet1!$B$6:$F$6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2.3136524997996508</c:v>
                      </c:pt>
                      <c:pt idx="1">
                        <c:v>0.92540713714146638</c:v>
                      </c:pt>
                      <c:pt idx="2">
                        <c:v>6.3124428655650711</c:v>
                      </c:pt>
                      <c:pt idx="3">
                        <c:v>3.2532339654119542</c:v>
                      </c:pt>
                      <c:pt idx="4">
                        <c:v>2.9668365667643348</c:v>
                      </c:pt>
                    </c:numCache>
                  </c:numRef>
                </c:val>
              </c15:ser>
            </c15:filteredBarSeries>
            <c15:filteredBarSeries>
              <c15:ser>
                <c:idx val="7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2025</c:v>
                      </c:pt>
                    </c:strCache>
                  </c:strRef>
                </c:tx>
                <c:spPr>
                  <a:solidFill>
                    <a:schemeClr val="accent5">
                      <a:shade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Sheet1!$B$7:$F$7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2.3005850332855311</c:v>
                      </c:pt>
                      <c:pt idx="1">
                        <c:v>0.92460368937444981</c:v>
                      </c:pt>
                      <c:pt idx="2">
                        <c:v>6.2932276909398999</c:v>
                      </c:pt>
                      <c:pt idx="3">
                        <c:v>3.24033806864013</c:v>
                      </c:pt>
                      <c:pt idx="4">
                        <c:v>2.9524249273971148</c:v>
                      </c:pt>
                    </c:numCache>
                  </c:numRef>
                </c:val>
              </c15:ser>
            </c15:filteredBarSeries>
            <c15:filteredBarSeries>
              <c15:ser>
                <c:idx val="8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chemeClr val="accent5">
                      <a:shade val="69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Sheet1!$B$8:$F$8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2.289945068231952</c:v>
                      </c:pt>
                      <c:pt idx="1">
                        <c:v>0.92122617798757123</c:v>
                      </c:pt>
                      <c:pt idx="2">
                        <c:v>6.2927689392088908</c:v>
                      </c:pt>
                      <c:pt idx="3">
                        <c:v>3.2280170709369651</c:v>
                      </c:pt>
                      <c:pt idx="4">
                        <c:v>2.9396437327272649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2027</c:v>
                      </c:pt>
                    </c:strCache>
                  </c:strRef>
                </c:tx>
                <c:spPr>
                  <a:solidFill>
                    <a:schemeClr val="accent5">
                      <a:shade val="73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Sheet1!$B$9:$F$9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2.283237618604117</c:v>
                      </c:pt>
                      <c:pt idx="1">
                        <c:v>0.91406795442244604</c:v>
                      </c:pt>
                      <c:pt idx="2">
                        <c:v>6.2530102403370824</c:v>
                      </c:pt>
                      <c:pt idx="3">
                        <c:v>3.1968444145289969</c:v>
                      </c:pt>
                      <c:pt idx="4">
                        <c:v>2.9163104100383599</c:v>
                      </c:pt>
                    </c:numCache>
                  </c:numRef>
                </c:val>
              </c15:ser>
            </c15:filteredBarSeries>
            <c15:filteredBarSeries>
              <c15:ser>
                <c:idx val="10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2028</c:v>
                      </c:pt>
                    </c:strCache>
                  </c:strRef>
                </c:tx>
                <c:spPr>
                  <a:solidFill>
                    <a:schemeClr val="accent5">
                      <a:shade val="78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Sheet1!$B$10:$F$10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2.2790564174972792</c:v>
                      </c:pt>
                      <c:pt idx="1">
                        <c:v>0.90582917719536094</c:v>
                      </c:pt>
                      <c:pt idx="2">
                        <c:v>6.2233931476356803</c:v>
                      </c:pt>
                      <c:pt idx="3">
                        <c:v>3.1737487237829738</c:v>
                      </c:pt>
                      <c:pt idx="4">
                        <c:v>2.8992189124926608</c:v>
                      </c:pt>
                    </c:numCache>
                  </c:numRef>
                </c:val>
              </c15:ser>
            </c15:filteredBarSeries>
            <c15:filteredBarSeries>
              <c15:ser>
                <c:idx val="12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2029</c:v>
                      </c:pt>
                    </c:strCache>
                  </c:strRef>
                </c:tx>
                <c:spPr>
                  <a:solidFill>
                    <a:schemeClr val="accent5">
                      <a:shade val="8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Sheet1!$B$11:$F$11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2.275862649292824</c:v>
                      </c:pt>
                      <c:pt idx="1">
                        <c:v>0.89829928169371764</c:v>
                      </c:pt>
                      <c:pt idx="2">
                        <c:v>6.1953189407771081</c:v>
                      </c:pt>
                      <c:pt idx="3">
                        <c:v>3.154868728813923</c:v>
                      </c:pt>
                      <c:pt idx="4">
                        <c:v>2.885240124839914</c:v>
                      </c:pt>
                    </c:numCache>
                  </c:numRef>
                </c:val>
              </c15:ser>
            </c15:filteredBarSeries>
            <c15:filteredBarSeries>
              <c15:ser>
                <c:idx val="14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Sheet1!$A$13</c15:sqref>
                        </c15:formulaRef>
                      </c:ext>
                    </c:extLst>
                    <c:strCache>
                      <c:ptCount val="1"/>
                      <c:pt idx="0">
                        <c:v>2031</c:v>
                      </c:pt>
                    </c:strCache>
                  </c:strRef>
                </c:tx>
                <c:spPr>
                  <a:solidFill>
                    <a:schemeClr val="accent5">
                      <a:shade val="9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Sheet1!$B$13:$F$13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2.2745224462126048</c:v>
                      </c:pt>
                      <c:pt idx="1">
                        <c:v>0.88493251518142868</c:v>
                      </c:pt>
                      <c:pt idx="2">
                        <c:v>6.1294461624574206</c:v>
                      </c:pt>
                      <c:pt idx="3">
                        <c:v>3.109039117754175</c:v>
                      </c:pt>
                      <c:pt idx="4">
                        <c:v>2.8534671416161541</c:v>
                      </c:pt>
                    </c:numCache>
                  </c:numRef>
                </c:val>
              </c15:ser>
            </c15:filteredBarSeries>
            <c15:filteredBarSeries>
              <c15:ser>
                <c:idx val="15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Sheet1!$A$14</c15:sqref>
                        </c15:formulaRef>
                      </c:ext>
                    </c:extLst>
                    <c:strCache>
                      <c:ptCount val="1"/>
                      <c:pt idx="0">
                        <c:v>2032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Sheet1!$B$14:$F$14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2.270792750142776</c:v>
                      </c:pt>
                      <c:pt idx="1">
                        <c:v>0.87846901300903635</c:v>
                      </c:pt>
                      <c:pt idx="2">
                        <c:v>6.0866244274162966</c:v>
                      </c:pt>
                      <c:pt idx="3">
                        <c:v>3.0799415670862911</c:v>
                      </c:pt>
                      <c:pt idx="4">
                        <c:v>2.832428634139518</c:v>
                      </c:pt>
                    </c:numCache>
                  </c:numRef>
                </c:val>
              </c15:ser>
            </c15:filteredBarSeries>
            <c15:filteredBarSeries>
              <c15:ser>
                <c:idx val="16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Sheet1!$A$15</c15:sqref>
                        </c15:formulaRef>
                      </c:ext>
                    </c:extLst>
                    <c:strCache>
                      <c:ptCount val="1"/>
                      <c:pt idx="0">
                        <c:v>2033</c:v>
                      </c:pt>
                    </c:strCache>
                  </c:strRef>
                </c:tx>
                <c:spPr>
                  <a:solidFill>
                    <a:schemeClr val="accent5">
                      <a:tint val="9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Sheet1!$B$15:$F$15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2.270395969916831</c:v>
                      </c:pt>
                      <c:pt idx="1">
                        <c:v>0.86980174425198264</c:v>
                      </c:pt>
                      <c:pt idx="2">
                        <c:v>6.0401133043430226</c:v>
                      </c:pt>
                      <c:pt idx="3">
                        <c:v>3.049013121859983</c:v>
                      </c:pt>
                      <c:pt idx="4">
                        <c:v>2.8110661834978661</c:v>
                      </c:pt>
                    </c:numCache>
                  </c:numRef>
                </c:val>
              </c15:ser>
            </c15:filteredBarSeries>
            <c15:filteredBarSeries>
              <c15:ser>
                <c:idx val="17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Sheet1!$A$16</c15:sqref>
                        </c15:formulaRef>
                      </c:ext>
                    </c:extLst>
                    <c:strCache>
                      <c:ptCount val="1"/>
                      <c:pt idx="0">
                        <c:v>2034</c:v>
                      </c:pt>
                    </c:strCache>
                  </c:strRef>
                </c:tx>
                <c:spPr>
                  <a:solidFill>
                    <a:schemeClr val="accent5">
                      <a:tint val="92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Sheet1!$B$16:$F$16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2.267308997487111</c:v>
                      </c:pt>
                      <c:pt idx="1">
                        <c:v>0.86089158044302816</c:v>
                      </c:pt>
                      <c:pt idx="2">
                        <c:v>6.0105992176349146</c:v>
                      </c:pt>
                      <c:pt idx="3">
                        <c:v>3.0236926396604389</c:v>
                      </c:pt>
                      <c:pt idx="4">
                        <c:v>2.7930227135997221</c:v>
                      </c:pt>
                    </c:numCache>
                  </c:numRef>
                </c:val>
              </c15:ser>
            </c15:filteredBarSeries>
            <c15:filteredBarSeries>
              <c15:ser>
                <c:idx val="18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Sheet1!$A$17</c15:sqref>
                        </c15:formulaRef>
                      </c:ext>
                    </c:extLst>
                    <c:strCache>
                      <c:ptCount val="1"/>
                      <c:pt idx="0">
                        <c:v>2035</c:v>
                      </c:pt>
                    </c:strCache>
                  </c:strRef>
                </c:tx>
                <c:spPr>
                  <a:solidFill>
                    <a:schemeClr val="accent5">
                      <a:tint val="87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Sheet1!$B$17:$F$17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2.2579961776924931</c:v>
                      </c:pt>
                      <c:pt idx="1">
                        <c:v>0.85367254918646818</c:v>
                      </c:pt>
                      <c:pt idx="2">
                        <c:v>5.9809953693988538</c:v>
                      </c:pt>
                      <c:pt idx="3">
                        <c:v>2.998327219635148</c:v>
                      </c:pt>
                      <c:pt idx="4">
                        <c:v>2.7731953194733761</c:v>
                      </c:pt>
                    </c:numCache>
                  </c:numRef>
                </c:val>
              </c15:ser>
            </c15:filteredBarSeries>
            <c15:filteredBarSeries>
              <c15:ser>
                <c:idx val="19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Sheet1!$A$18</c15:sqref>
                        </c15:formulaRef>
                      </c:ext>
                    </c:extLst>
                    <c:strCache>
                      <c:ptCount val="1"/>
                      <c:pt idx="0">
                        <c:v>2036</c:v>
                      </c:pt>
                    </c:strCache>
                  </c:strRef>
                </c:tx>
                <c:spPr>
                  <a:solidFill>
                    <a:schemeClr val="accent5">
                      <a:tint val="83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Sheet1!$B$18:$F$18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2.2517600185470878</c:v>
                      </c:pt>
                      <c:pt idx="1">
                        <c:v>0.84725827650665952</c:v>
                      </c:pt>
                      <c:pt idx="2">
                        <c:v>5.9565637440539936</c:v>
                      </c:pt>
                      <c:pt idx="3">
                        <c:v>2.9757285934300199</c:v>
                      </c:pt>
                      <c:pt idx="4">
                        <c:v>2.7563069342012758</c:v>
                      </c:pt>
                    </c:numCache>
                  </c:numRef>
                </c:val>
              </c15:ser>
            </c15:filteredBarSeries>
            <c15:filteredBarSeries>
              <c15:ser>
                <c:idx val="20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Sheet1!$A$19</c15:sqref>
                        </c15:formulaRef>
                      </c:ext>
                    </c:extLst>
                    <c:strCache>
                      <c:ptCount val="1"/>
                      <c:pt idx="0">
                        <c:v>2037</c:v>
                      </c:pt>
                    </c:strCache>
                  </c:strRef>
                </c:tx>
                <c:spPr>
                  <a:solidFill>
                    <a:schemeClr val="accent5">
                      <a:tint val="79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Sheet1!$B$19:$F$19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2.248651541964116</c:v>
                      </c:pt>
                      <c:pt idx="1">
                        <c:v>0.84069589005206691</c:v>
                      </c:pt>
                      <c:pt idx="2">
                        <c:v>5.9369895527807239</c:v>
                      </c:pt>
                      <c:pt idx="3">
                        <c:v>2.956232456188217</c:v>
                      </c:pt>
                      <c:pt idx="4">
                        <c:v>2.742463965897155</c:v>
                      </c:pt>
                    </c:numCache>
                  </c:numRef>
                </c:val>
              </c15:ser>
            </c15:filteredBarSeries>
            <c15:filteredBarSeries>
              <c15:ser>
                <c:idx val="22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Sheet1!$A$20</c15:sqref>
                        </c15:formulaRef>
                      </c:ext>
                    </c:extLst>
                    <c:strCache>
                      <c:ptCount val="1"/>
                      <c:pt idx="0">
                        <c:v>2038</c:v>
                      </c:pt>
                    </c:strCache>
                  </c:strRef>
                </c:tx>
                <c:spPr>
                  <a:solidFill>
                    <a:schemeClr val="accent5">
                      <a:tint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Sheet1!$B$20:$F$20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2.24198107144379</c:v>
                      </c:pt>
                      <c:pt idx="1">
                        <c:v>0.83531427432511585</c:v>
                      </c:pt>
                      <c:pt idx="2">
                        <c:v>5.9107827068446586</c:v>
                      </c:pt>
                      <c:pt idx="3">
                        <c:v>2.93300347388411</c:v>
                      </c:pt>
                      <c:pt idx="4">
                        <c:v>2.7247772446105039</c:v>
                      </c:pt>
                    </c:numCache>
                  </c:numRef>
                </c:val>
              </c15:ser>
            </c15:filteredBarSeries>
            <c15:filteredBarSeries>
              <c15:ser>
                <c:idx val="23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Sheet1!$A$21</c15:sqref>
                        </c15:formulaRef>
                      </c:ext>
                    </c:extLst>
                    <c:strCache>
                      <c:ptCount val="1"/>
                      <c:pt idx="0">
                        <c:v>2039</c:v>
                      </c:pt>
                    </c:strCache>
                  </c:strRef>
                </c:tx>
                <c:spPr>
                  <a:solidFill>
                    <a:schemeClr val="accent5">
                      <a:tint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Sheet1!$B$21:$F$21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2.2370280519876959</c:v>
                      </c:pt>
                      <c:pt idx="1">
                        <c:v>0.829635510862618</c:v>
                      </c:pt>
                      <c:pt idx="2">
                        <c:v>5.8891716894053374</c:v>
                      </c:pt>
                      <c:pt idx="3">
                        <c:v>2.9099900307531268</c:v>
                      </c:pt>
                      <c:pt idx="4">
                        <c:v>2.7076538122614808</c:v>
                      </c:pt>
                    </c:numCache>
                  </c:numRef>
                </c:val>
              </c15:ser>
            </c15:filteredBarSeries>
            <c15:filteredBarSeries>
              <c15:ser>
                <c:idx val="25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Sheet1!$A$23</c15:sqref>
                        </c15:formulaRef>
                      </c:ext>
                    </c:extLst>
                    <c:strCache>
                      <c:ptCount val="1"/>
                      <c:pt idx="0">
                        <c:v>2041</c:v>
                      </c:pt>
                    </c:strCache>
                  </c:strRef>
                </c:tx>
                <c:spPr>
                  <a:solidFill>
                    <a:schemeClr val="accent5">
                      <a:tint val="57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Sheet1!$B$23:$F$23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2.224269309204904</c:v>
                      </c:pt>
                      <c:pt idx="1">
                        <c:v>0.82272772145986728</c:v>
                      </c:pt>
                      <c:pt idx="2">
                        <c:v>5.8203377034829176</c:v>
                      </c:pt>
                      <c:pt idx="3">
                        <c:v>2.854555486168985</c:v>
                      </c:pt>
                      <c:pt idx="4">
                        <c:v>2.665432496426356</c:v>
                      </c:pt>
                    </c:numCache>
                  </c:numRef>
                </c:val>
              </c15:ser>
            </c15:filteredBarSeries>
            <c15:filteredBarSeries>
              <c15:ser>
                <c:idx val="26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Sheet1!$A$24</c15:sqref>
                        </c15:formulaRef>
                      </c:ext>
                    </c:extLst>
                    <c:strCache>
                      <c:ptCount val="1"/>
                      <c:pt idx="0">
                        <c:v>2042</c:v>
                      </c:pt>
                    </c:strCache>
                  </c:strRef>
                </c:tx>
                <c:spPr>
                  <a:solidFill>
                    <a:schemeClr val="accent5">
                      <a:tint val="52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Sheet1!$B$24:$F$24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2.219334150261437</c:v>
                      </c:pt>
                      <c:pt idx="1">
                        <c:v>0.8187538496532295</c:v>
                      </c:pt>
                      <c:pt idx="2">
                        <c:v>5.7980873123324086</c:v>
                      </c:pt>
                      <c:pt idx="3">
                        <c:v>2.8324692387421919</c:v>
                      </c:pt>
                      <c:pt idx="4">
                        <c:v>2.648876257877705</c:v>
                      </c:pt>
                    </c:numCache>
                  </c:numRef>
                </c:val>
              </c15:ser>
            </c15:filteredBarSeries>
            <c15:filteredBarSeries>
              <c15:ser>
                <c:idx val="27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Sheet1!$A$25</c15:sqref>
                        </c15:formulaRef>
                      </c:ext>
                    </c:extLst>
                    <c:strCache>
                      <c:ptCount val="1"/>
                      <c:pt idx="0">
                        <c:v>2043</c:v>
                      </c:pt>
                    </c:strCache>
                  </c:strRef>
                </c:tx>
                <c:spPr>
                  <a:solidFill>
                    <a:schemeClr val="accent5">
                      <a:tint val="48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Sheet1!$B$25:$F$25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2.2151507715501708</c:v>
                      </c:pt>
                      <c:pt idx="1">
                        <c:v>0.81566911022561728</c:v>
                      </c:pt>
                      <c:pt idx="2">
                        <c:v>5.7704081605814093</c:v>
                      </c:pt>
                      <c:pt idx="3">
                        <c:v>2.808607621897532</c:v>
                      </c:pt>
                      <c:pt idx="4">
                        <c:v>2.6309998018521381</c:v>
                      </c:pt>
                    </c:numCache>
                  </c:numRef>
                </c:val>
              </c15:ser>
            </c15:filteredBarSeries>
            <c15:filteredBarSeries>
              <c15:ser>
                <c:idx val="28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Sheet1!$A$26</c15:sqref>
                        </c15:formulaRef>
                      </c:ext>
                    </c:extLst>
                    <c:strCache>
                      <c:ptCount val="1"/>
                      <c:pt idx="0">
                        <c:v>2044</c:v>
                      </c:pt>
                    </c:strCache>
                  </c:strRef>
                </c:tx>
                <c:spPr>
                  <a:solidFill>
                    <a:schemeClr val="accent5">
                      <a:tint val="44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Sheet1!$B$26:$F$26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2.205290324096008</c:v>
                      </c:pt>
                      <c:pt idx="1">
                        <c:v>0.81292668951425906</c:v>
                      </c:pt>
                      <c:pt idx="2">
                        <c:v>5.7368140601385864</c:v>
                      </c:pt>
                      <c:pt idx="3">
                        <c:v>2.781789422706304</c:v>
                      </c:pt>
                      <c:pt idx="4">
                        <c:v>2.609148786822975</c:v>
                      </c:pt>
                    </c:numCache>
                  </c:numRef>
                </c:val>
              </c15:ser>
            </c15:filteredBarSeries>
            <c15:filteredBarSeries>
              <c15:ser>
                <c:idx val="29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Sheet1!$A$27</c15:sqref>
                        </c15:formulaRef>
                      </c:ext>
                    </c:extLst>
                    <c:strCache>
                      <c:ptCount val="1"/>
                      <c:pt idx="0">
                        <c:v>2045</c:v>
                      </c:pt>
                    </c:strCache>
                  </c:strRef>
                </c:tx>
                <c:spPr>
                  <a:solidFill>
                    <a:schemeClr val="accent5">
                      <a:tint val="39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Sheet1!$B$27:$F$27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2.1930094484232532</c:v>
                      </c:pt>
                      <c:pt idx="1">
                        <c:v>0.8101845581610041</c:v>
                      </c:pt>
                      <c:pt idx="2">
                        <c:v>5.7052977409916794</c:v>
                      </c:pt>
                      <c:pt idx="3">
                        <c:v>2.758933956176115</c:v>
                      </c:pt>
                      <c:pt idx="4">
                        <c:v>2.5895296278588709</c:v>
                      </c:pt>
                    </c:numCache>
                  </c:numRef>
                </c:val>
              </c15:ser>
            </c15:filteredBarSeries>
            <c15:filteredBarSeries>
              <c15:ser>
                <c:idx val="0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Sheet1!$A$28</c15:sqref>
                        </c15:formulaRef>
                      </c:ext>
                    </c:extLst>
                    <c:strCache>
                      <c:ptCount val="1"/>
                      <c:pt idx="0">
                        <c:v>2046</c:v>
                      </c:pt>
                    </c:strCache>
                  </c:strRef>
                </c:tx>
                <c:spPr>
                  <a:solidFill>
                    <a:schemeClr val="accent5">
                      <a:shade val="34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Sheet1!$B$28:$F$28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2.185751843565916</c:v>
                      </c:pt>
                      <c:pt idx="1">
                        <c:v>0.80776667103752187</c:v>
                      </c:pt>
                      <c:pt idx="2">
                        <c:v>5.6767770207977666</c:v>
                      </c:pt>
                      <c:pt idx="3">
                        <c:v>2.7381993703051331</c:v>
                      </c:pt>
                      <c:pt idx="4">
                        <c:v>2.5727533214459211</c:v>
                      </c:pt>
                    </c:numCache>
                  </c:numRef>
                </c:val>
              </c15:ser>
            </c15:filteredBarSeries>
            <c15:filteredBarSeries>
              <c15:ser>
                <c:idx val="30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Sheet1!$A$29</c15:sqref>
                        </c15:formulaRef>
                      </c:ext>
                    </c:extLst>
                    <c:strCache>
                      <c:ptCount val="1"/>
                      <c:pt idx="0">
                        <c:v>2047</c:v>
                      </c:pt>
                    </c:strCache>
                  </c:strRef>
                </c:tx>
                <c:spPr>
                  <a:solidFill>
                    <a:schemeClr val="accent5">
                      <a:lumMod val="20000"/>
                      <a:lumOff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Sheet1!$B$29:$F$29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2.1769809162785778</c:v>
                      </c:pt>
                      <c:pt idx="1">
                        <c:v>0.80438895611879235</c:v>
                      </c:pt>
                      <c:pt idx="2">
                        <c:v>5.6556154942938317</c:v>
                      </c:pt>
                      <c:pt idx="3">
                        <c:v>2.720793452467134</c:v>
                      </c:pt>
                      <c:pt idx="4">
                        <c:v>2.557919132221806</c:v>
                      </c:pt>
                    </c:numCache>
                  </c:numRef>
                </c:val>
              </c15:ser>
            </c15:filteredBarSeries>
            <c15:filteredBarSeries>
              <c15:ser>
                <c:idx val="21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Sheet1!$A$30</c15:sqref>
                        </c15:formulaRef>
                      </c:ext>
                    </c:extLst>
                    <c:strCache>
                      <c:ptCount val="1"/>
                      <c:pt idx="0">
                        <c:v>2048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Sheet1!$B$30:$F$30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2.168449920210854</c:v>
                      </c:pt>
                      <c:pt idx="1">
                        <c:v>0.80048550670728813</c:v>
                      </c:pt>
                      <c:pt idx="2">
                        <c:v>5.6310007543183271</c:v>
                      </c:pt>
                      <c:pt idx="3">
                        <c:v>2.7007590379614852</c:v>
                      </c:pt>
                      <c:pt idx="4">
                        <c:v>2.5413512630088979</c:v>
                      </c:pt>
                    </c:numCache>
                  </c:numRef>
                </c:val>
              </c15:ser>
            </c15:filteredBarSeries>
            <c15:filteredBarSeries>
              <c15:ser>
                <c:idx val="11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Sheet1!$A$31</c15:sqref>
                        </c15:formulaRef>
                      </c:ext>
                    </c:extLst>
                    <c:strCache>
                      <c:ptCount val="1"/>
                      <c:pt idx="0">
                        <c:v>2049</c:v>
                      </c:pt>
                    </c:strCache>
                  </c:strRef>
                </c:tx>
                <c:spPr>
                  <a:solidFill>
                    <a:schemeClr val="accent5">
                      <a:shade val="82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5"/>
                      <c:pt idx="0">
                        <c:v>total non-manufacturing</c:v>
                      </c:pt>
                      <c:pt idx="1">
                        <c:v>non-energy intensive manufacturing</c:v>
                      </c:pt>
                      <c:pt idx="2">
                        <c:v>energy-intensive manufacturing</c:v>
                      </c:pt>
                      <c:pt idx="3">
                        <c:v>total manufacturing</c:v>
                      </c:pt>
                      <c:pt idx="4">
                        <c:v>total industrial sector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Sheet1!$B$31:$F$31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2.156877135984085</c:v>
                      </c:pt>
                      <c:pt idx="1">
                        <c:v>0.79664607550152411</c:v>
                      </c:pt>
                      <c:pt idx="2">
                        <c:v>5.6061110881549094</c:v>
                      </c:pt>
                      <c:pt idx="3">
                        <c:v>2.681987286612256</c:v>
                      </c:pt>
                      <c:pt idx="4">
                        <c:v>2.5248177291043081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-3773401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low"/>
        <c:crossAx val="-377339632"/>
        <c:crosses val="autoZero"/>
        <c:auto val="0"/>
        <c:lblAlgn val="ctr"/>
        <c:lblOffset val="100"/>
        <c:noMultiLvlLbl val="0"/>
      </c:catAx>
      <c:valAx>
        <c:axId val="-377339632"/>
        <c:scaling>
          <c:orientation val="minMax"/>
          <c:max val="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40176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8281239706915088"/>
          <c:y val="0"/>
          <c:w val="0.55003585877732131"/>
          <c:h val="0.86518747656542927"/>
        </c:manualLayout>
      </c:layout>
      <c:barChart>
        <c:barDir val="bar"/>
        <c:grouping val="clustered"/>
        <c:varyColors val="0"/>
        <c:ser>
          <c:idx val="0"/>
          <c:order val="27"/>
          <c:tx>
            <c:strRef>
              <c:f>Sheet1!$A$32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rgbClr val="003953">
                <a:lumMod val="25000"/>
                <a:lumOff val="75000"/>
              </a:srgb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food</c:v>
                </c:pt>
                <c:pt idx="1">
                  <c:v>aluminum</c:v>
                </c:pt>
                <c:pt idx="2">
                  <c:v>glass</c:v>
                </c:pt>
                <c:pt idx="3">
                  <c:v>bulk chemical heat and power</c:v>
                </c:pt>
                <c:pt idx="4">
                  <c:v>bulk chemical feedstocks</c:v>
                </c:pt>
                <c:pt idx="5">
                  <c:v>paper</c:v>
                </c:pt>
                <c:pt idx="6">
                  <c:v>refining</c:v>
                </c:pt>
                <c:pt idx="7">
                  <c:v>iron and steel</c:v>
                </c:pt>
                <c:pt idx="8">
                  <c:v>cement and lime</c:v>
                </c:pt>
              </c:strCache>
            </c:strRef>
          </c:cat>
          <c:val>
            <c:numRef>
              <c:f>Sheet1!$B$32:$J$32</c:f>
              <c:numCache>
                <c:formatCode>General</c:formatCode>
                <c:ptCount val="9"/>
                <c:pt idx="0">
                  <c:v>1.068769409027313</c:v>
                </c:pt>
                <c:pt idx="1">
                  <c:v>4.1891018948282461</c:v>
                </c:pt>
                <c:pt idx="2">
                  <c:v>5.2760084663424882</c:v>
                </c:pt>
                <c:pt idx="3">
                  <c:v>7.8004141432264804</c:v>
                </c:pt>
                <c:pt idx="4">
                  <c:v>8.3499253269647689</c:v>
                </c:pt>
                <c:pt idx="5">
                  <c:v>8.5967296804184166</c:v>
                </c:pt>
                <c:pt idx="6">
                  <c:v>5.6843532976841384</c:v>
                </c:pt>
                <c:pt idx="7">
                  <c:v>7.2689463003256911</c:v>
                </c:pt>
                <c:pt idx="8">
                  <c:v>8.2556042672429495</c:v>
                </c:pt>
              </c:numCache>
            </c:numRef>
          </c:val>
        </c:ser>
        <c:ser>
          <c:idx val="29"/>
          <c:order val="28"/>
          <c:tx>
            <c:strRef>
              <c:f>Sheet1!$A$22</c:f>
              <c:strCache>
                <c:ptCount val="1"/>
                <c:pt idx="0">
                  <c:v>2040</c:v>
                </c:pt>
              </c:strCache>
            </c:strRef>
          </c:tx>
          <c:spPr>
            <a:solidFill>
              <a:srgbClr val="003953">
                <a:lumMod val="50000"/>
                <a:lumOff val="50000"/>
              </a:srgb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food</c:v>
                </c:pt>
                <c:pt idx="1">
                  <c:v>aluminum</c:v>
                </c:pt>
                <c:pt idx="2">
                  <c:v>glass</c:v>
                </c:pt>
                <c:pt idx="3">
                  <c:v>bulk chemical heat and power</c:v>
                </c:pt>
                <c:pt idx="4">
                  <c:v>bulk chemical feedstocks</c:v>
                </c:pt>
                <c:pt idx="5">
                  <c:v>paper</c:v>
                </c:pt>
                <c:pt idx="6">
                  <c:v>refining</c:v>
                </c:pt>
                <c:pt idx="7">
                  <c:v>iron and steel</c:v>
                </c:pt>
                <c:pt idx="8">
                  <c:v>cement and lime</c:v>
                </c:pt>
              </c:strCache>
            </c:strRef>
          </c:cat>
          <c:val>
            <c:numRef>
              <c:f>Sheet1!$B$22:$J$22</c:f>
              <c:numCache>
                <c:formatCode>General</c:formatCode>
                <c:ptCount val="9"/>
                <c:pt idx="0">
                  <c:v>1.138480877816392</c:v>
                </c:pt>
                <c:pt idx="1">
                  <c:v>4.3405017413576248</c:v>
                </c:pt>
                <c:pt idx="2">
                  <c:v>5.6846121437578443</c:v>
                </c:pt>
                <c:pt idx="3">
                  <c:v>7.6290569525182601</c:v>
                </c:pt>
                <c:pt idx="4">
                  <c:v>8.6547224323404954</c:v>
                </c:pt>
                <c:pt idx="5">
                  <c:v>8.6661327578553049</c:v>
                </c:pt>
                <c:pt idx="6">
                  <c:v>5.6048064113252059</c:v>
                </c:pt>
                <c:pt idx="7">
                  <c:v>7.5116581062791736</c:v>
                </c:pt>
                <c:pt idx="8">
                  <c:v>9.7331230548274963</c:v>
                </c:pt>
              </c:numCache>
            </c:numRef>
          </c:val>
        </c:ser>
        <c:ser>
          <c:idx val="14"/>
          <c:order val="29"/>
          <c:tx>
            <c:strRef>
              <c:f>Sheet1!$A$12</c:f>
              <c:strCache>
                <c:ptCount val="1"/>
                <c:pt idx="0">
                  <c:v>2030</c:v>
                </c:pt>
              </c:strCache>
            </c:strRef>
          </c:tx>
          <c:spPr>
            <a:solidFill>
              <a:srgbClr val="003953">
                <a:lumMod val="75000"/>
                <a:lumOff val="25000"/>
              </a:srgb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food</c:v>
                </c:pt>
                <c:pt idx="1">
                  <c:v>aluminum</c:v>
                </c:pt>
                <c:pt idx="2">
                  <c:v>glass</c:v>
                </c:pt>
                <c:pt idx="3">
                  <c:v>bulk chemical heat and power</c:v>
                </c:pt>
                <c:pt idx="4">
                  <c:v>bulk chemical feedstocks</c:v>
                </c:pt>
                <c:pt idx="5">
                  <c:v>paper</c:v>
                </c:pt>
                <c:pt idx="6">
                  <c:v>refining</c:v>
                </c:pt>
                <c:pt idx="7">
                  <c:v>iron and steel</c:v>
                </c:pt>
                <c:pt idx="8">
                  <c:v>cement and lime</c:v>
                </c:pt>
              </c:strCache>
            </c:strRef>
          </c:cat>
          <c:val>
            <c:numRef>
              <c:f>Sheet1!$B$12:$J$12</c:f>
              <c:numCache>
                <c:formatCode>General</c:formatCode>
                <c:ptCount val="9"/>
                <c:pt idx="0">
                  <c:v>1.239708932719563</c:v>
                </c:pt>
                <c:pt idx="1">
                  <c:v>4.6300344164681828</c:v>
                </c:pt>
                <c:pt idx="2">
                  <c:v>6.6727574896451571</c:v>
                </c:pt>
                <c:pt idx="3">
                  <c:v>7.6063993222637389</c:v>
                </c:pt>
                <c:pt idx="4">
                  <c:v>8.9625287368699986</c:v>
                </c:pt>
                <c:pt idx="5">
                  <c:v>9.0271471016905895</c:v>
                </c:pt>
                <c:pt idx="6">
                  <c:v>5.3719091809830131</c:v>
                </c:pt>
                <c:pt idx="7">
                  <c:v>8.8413762204332151</c:v>
                </c:pt>
                <c:pt idx="8">
                  <c:v>14.176524604472799</c:v>
                </c:pt>
              </c:numCache>
            </c:numRef>
          </c:val>
        </c:ser>
        <c:ser>
          <c:idx val="2"/>
          <c:order val="30"/>
          <c:tx>
            <c:strRef>
              <c:f>Sheet1!$A$2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3953"/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9"/>
                <c:pt idx="0">
                  <c:v>food</c:v>
                </c:pt>
                <c:pt idx="1">
                  <c:v>aluminum</c:v>
                </c:pt>
                <c:pt idx="2">
                  <c:v>glass</c:v>
                </c:pt>
                <c:pt idx="3">
                  <c:v>bulk chemical heat and power</c:v>
                </c:pt>
                <c:pt idx="4">
                  <c:v>bulk chemical feedstocks</c:v>
                </c:pt>
                <c:pt idx="5">
                  <c:v>paper</c:v>
                </c:pt>
                <c:pt idx="6">
                  <c:v>refining</c:v>
                </c:pt>
                <c:pt idx="7">
                  <c:v>iron and steel</c:v>
                </c:pt>
                <c:pt idx="8">
                  <c:v>cement and lime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1.3285623860519591</c:v>
                </c:pt>
                <c:pt idx="1">
                  <c:v>5.3190737048818937</c:v>
                </c:pt>
                <c:pt idx="2">
                  <c:v>8.5939082628038612</c:v>
                </c:pt>
                <c:pt idx="3">
                  <c:v>7.5450462145511423</c:v>
                </c:pt>
                <c:pt idx="4">
                  <c:v>8.3355378670791023</c:v>
                </c:pt>
                <c:pt idx="5">
                  <c:v>9.7192562070919006</c:v>
                </c:pt>
                <c:pt idx="6">
                  <c:v>5.9723522175311574</c:v>
                </c:pt>
                <c:pt idx="7">
                  <c:v>9.9541724988293883</c:v>
                </c:pt>
                <c:pt idx="8">
                  <c:v>22.274254349356241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-377349968"/>
        <c:axId val="-377343440"/>
        <c:extLst>
          <c:ext xmlns:c15="http://schemas.microsoft.com/office/drawing/2012/chart" uri="{02D57815-91ED-43cb-92C2-25804820EDAC}">
            <c15:filteredBarSeries>
              <c15:ser>
                <c:idx val="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2021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Sheet1!$B$3:$J$3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1.286353763467547</c:v>
                      </c:pt>
                      <c:pt idx="1">
                        <c:v>4.9996366971665536</c:v>
                      </c:pt>
                      <c:pt idx="2">
                        <c:v>8.4231323067935122</c:v>
                      </c:pt>
                      <c:pt idx="3">
                        <c:v>7.1845623066053683</c:v>
                      </c:pt>
                      <c:pt idx="4">
                        <c:v>8.9786238271260519</c:v>
                      </c:pt>
                      <c:pt idx="5">
                        <c:v>9.5400549498763247</c:v>
                      </c:pt>
                      <c:pt idx="6">
                        <c:v>5.6652420204866969</c:v>
                      </c:pt>
                      <c:pt idx="7">
                        <c:v>9.8275717648073133</c:v>
                      </c:pt>
                      <c:pt idx="8">
                        <c:v>21.673858064929849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1.2848820841641391</c:v>
                      </c:pt>
                      <c:pt idx="1">
                        <c:v>4.9567011697087882</c:v>
                      </c:pt>
                      <c:pt idx="2">
                        <c:v>8.0405148261490194</c:v>
                      </c:pt>
                      <c:pt idx="3">
                        <c:v>7.2643605580761621</c:v>
                      </c:pt>
                      <c:pt idx="4">
                        <c:v>9.3417159447382829</c:v>
                      </c:pt>
                      <c:pt idx="5">
                        <c:v>9.488720530527317</c:v>
                      </c:pt>
                      <c:pt idx="6">
                        <c:v>5.301761495512749</c:v>
                      </c:pt>
                      <c:pt idx="7">
                        <c:v>9.7595266423985318</c:v>
                      </c:pt>
                      <c:pt idx="8">
                        <c:v>20.588460179318059</c:v>
                      </c:pt>
                    </c:numCache>
                  </c:numRef>
                </c:val>
              </c15:ser>
            </c15:filteredBarSeries>
            <c15:filteredBarSeries>
              <c15:ser>
                <c:idx val="5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2023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Sheet1!$B$5:$J$5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1.292737630399643</c:v>
                      </c:pt>
                      <c:pt idx="1">
                        <c:v>4.9522741694086214</c:v>
                      </c:pt>
                      <c:pt idx="2">
                        <c:v>7.8411978831088618</c:v>
                      </c:pt>
                      <c:pt idx="3">
                        <c:v>7.4391593877439526</c:v>
                      </c:pt>
                      <c:pt idx="4">
                        <c:v>9.2933322479121347</c:v>
                      </c:pt>
                      <c:pt idx="5">
                        <c:v>9.458689996702546</c:v>
                      </c:pt>
                      <c:pt idx="6">
                        <c:v>5.3273753070553331</c:v>
                      </c:pt>
                      <c:pt idx="7">
                        <c:v>10.676427146595509</c:v>
                      </c:pt>
                      <c:pt idx="8">
                        <c:v>19.804853429230128</c:v>
                      </c:pt>
                    </c:numCache>
                  </c:numRef>
                </c:val>
              </c15:ser>
            </c15:filteredBarSeries>
            <c15:filteredBarSeries>
              <c15:ser>
                <c:idx val="6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Sheet1!$A$6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Sheet1!$B$6:$J$6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1.2927573047410841</c:v>
                      </c:pt>
                      <c:pt idx="1">
                        <c:v>4.9213725834100144</c:v>
                      </c:pt>
                      <c:pt idx="2">
                        <c:v>7.676428236954254</c:v>
                      </c:pt>
                      <c:pt idx="3">
                        <c:v>7.5522659853833272</c:v>
                      </c:pt>
                      <c:pt idx="4">
                        <c:v>9.2311356234683437</c:v>
                      </c:pt>
                      <c:pt idx="5">
                        <c:v>9.4020997584474859</c:v>
                      </c:pt>
                      <c:pt idx="6">
                        <c:v>5.2839375302680391</c:v>
                      </c:pt>
                      <c:pt idx="7">
                        <c:v>10.38287291904539</c:v>
                      </c:pt>
                      <c:pt idx="8">
                        <c:v>18.99397530001599</c:v>
                      </c:pt>
                    </c:numCache>
                  </c:numRef>
                </c:val>
              </c15:ser>
            </c15:filteredBarSeries>
            <c15:filteredBarSeries>
              <c15:ser>
                <c:idx val="7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Sheet1!$A$7</c15:sqref>
                        </c15:formulaRef>
                      </c:ext>
                    </c:extLst>
                    <c:strCache>
                      <c:ptCount val="1"/>
                      <c:pt idx="0">
                        <c:v>2025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Sheet1!$B$7:$J$7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1.2863404683609929</c:v>
                      </c:pt>
                      <c:pt idx="1">
                        <c:v>4.879543271405212</c:v>
                      </c:pt>
                      <c:pt idx="2">
                        <c:v>7.4844685889161484</c:v>
                      </c:pt>
                      <c:pt idx="3">
                        <c:v>7.6058058561773594</c:v>
                      </c:pt>
                      <c:pt idx="4">
                        <c:v>9.1739477787384409</c:v>
                      </c:pt>
                      <c:pt idx="5">
                        <c:v>9.3363038631104693</c:v>
                      </c:pt>
                      <c:pt idx="6">
                        <c:v>5.290076578282731</c:v>
                      </c:pt>
                      <c:pt idx="7">
                        <c:v>9.770611906265259</c:v>
                      </c:pt>
                      <c:pt idx="8">
                        <c:v>18.182733247257438</c:v>
                      </c:pt>
                    </c:numCache>
                  </c:numRef>
                </c:val>
              </c15:ser>
            </c15:filteredBarSeries>
            <c15:filteredBarSeries>
              <c15:ser>
                <c:idx val="8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Sheet1!$A$8</c15:sqref>
                        </c15:formulaRef>
                      </c:ext>
                    </c:extLst>
                    <c:strCache>
                      <c:ptCount val="1"/>
                      <c:pt idx="0">
                        <c:v>2026</c:v>
                      </c:pt>
                    </c:strCache>
                  </c:strRef>
                </c:tx>
                <c:spPr>
                  <a:solidFill>
                    <a:srgbClr val="00395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Sheet1!$B$8:$J$8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1.278646311748634</c:v>
                      </c:pt>
                      <c:pt idx="1">
                        <c:v>4.8408608484220759</c:v>
                      </c:pt>
                      <c:pt idx="2">
                        <c:v>7.3019045819073529</c:v>
                      </c:pt>
                      <c:pt idx="3">
                        <c:v>7.6494733724638184</c:v>
                      </c:pt>
                      <c:pt idx="4">
                        <c:v>9.1256447178925644</c:v>
                      </c:pt>
                      <c:pt idx="5">
                        <c:v>9.2738150522026448</c:v>
                      </c:pt>
                      <c:pt idx="6">
                        <c:v>5.3521486228635489</c:v>
                      </c:pt>
                      <c:pt idx="7">
                        <c:v>9.6619329192857606</c:v>
                      </c:pt>
                      <c:pt idx="8">
                        <c:v>17.38273175774318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Sheet1!$A$9</c15:sqref>
                        </c15:formulaRef>
                      </c:ext>
                    </c:extLst>
                    <c:strCache>
                      <c:ptCount val="1"/>
                      <c:pt idx="0">
                        <c:v>2027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Sheet1!$B$9:$J$9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1.271553560475414</c:v>
                      </c:pt>
                      <c:pt idx="1">
                        <c:v>4.7972062533336617</c:v>
                      </c:pt>
                      <c:pt idx="2">
                        <c:v>7.1349206757892034</c:v>
                      </c:pt>
                      <c:pt idx="3">
                        <c:v>7.6446751265679183</c:v>
                      </c:pt>
                      <c:pt idx="4">
                        <c:v>9.0841004490969173</c:v>
                      </c:pt>
                      <c:pt idx="5">
                        <c:v>9.2175992893058751</c:v>
                      </c:pt>
                      <c:pt idx="6">
                        <c:v>5.3446708976287054</c:v>
                      </c:pt>
                      <c:pt idx="7">
                        <c:v>9.4653766092781435</c:v>
                      </c:pt>
                      <c:pt idx="8">
                        <c:v>16.60043358124322</c:v>
                      </c:pt>
                    </c:numCache>
                  </c:numRef>
                </c:val>
              </c15:ser>
            </c15:filteredBarSeries>
            <c15:filteredBarSeries>
              <c15:ser>
                <c:idx val="11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Sheet1!$A$10</c15:sqref>
                        </c15:formulaRef>
                      </c:ext>
                    </c:extLst>
                    <c:strCache>
                      <c:ptCount val="1"/>
                      <c:pt idx="0">
                        <c:v>2028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Sheet1!$B$10:$J$10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1.263204137573666</c:v>
                      </c:pt>
                      <c:pt idx="1">
                        <c:v>4.7443600922640767</c:v>
                      </c:pt>
                      <c:pt idx="2">
                        <c:v>6.9846874150968103</c:v>
                      </c:pt>
                      <c:pt idx="3">
                        <c:v>7.6371513355653828</c:v>
                      </c:pt>
                      <c:pt idx="4">
                        <c:v>9.0416355605594916</c:v>
                      </c:pt>
                      <c:pt idx="5">
                        <c:v>9.1517388052815019</c:v>
                      </c:pt>
                      <c:pt idx="6">
                        <c:v>5.3714755058319694</c:v>
                      </c:pt>
                      <c:pt idx="7">
                        <c:v>9.2372638568772754</c:v>
                      </c:pt>
                      <c:pt idx="8">
                        <c:v>15.7810705111388</c:v>
                      </c:pt>
                    </c:numCache>
                  </c:numRef>
                </c:val>
              </c15:ser>
            </c15:filteredBarSeries>
            <c15:filteredBarSeries>
              <c15:ser>
                <c:idx val="13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Sheet1!$A$11</c15:sqref>
                        </c15:formulaRef>
                      </c:ext>
                    </c:extLst>
                    <c:strCache>
                      <c:ptCount val="1"/>
                      <c:pt idx="0">
                        <c:v>2029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Sheet1!$B$11:$J$11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1.2543789211049909</c:v>
                      </c:pt>
                      <c:pt idx="1">
                        <c:v>4.686179280075792</c:v>
                      </c:pt>
                      <c:pt idx="2">
                        <c:v>6.8344873300596944</c:v>
                      </c:pt>
                      <c:pt idx="3">
                        <c:v>7.615566831242135</c:v>
                      </c:pt>
                      <c:pt idx="4">
                        <c:v>9.0043780160334475</c:v>
                      </c:pt>
                      <c:pt idx="5">
                        <c:v>9.0869889927802703</c:v>
                      </c:pt>
                      <c:pt idx="6">
                        <c:v>5.4039944901497412</c:v>
                      </c:pt>
                      <c:pt idx="7">
                        <c:v>8.9855649478130335</c:v>
                      </c:pt>
                      <c:pt idx="8">
                        <c:v>14.97678660113843</c:v>
                      </c:pt>
                    </c:numCache>
                  </c:numRef>
                </c:val>
              </c15:ser>
            </c15:filteredBarSeries>
            <c15:filteredBarSeries>
              <c15:ser>
                <c:idx val="15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Sheet1!$A$13</c15:sqref>
                        </c15:formulaRef>
                      </c:ext>
                    </c:extLst>
                    <c:strCache>
                      <c:ptCount val="1"/>
                      <c:pt idx="0">
                        <c:v>2031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Sheet1!$B$13:$J$13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1.228724859000212</c:v>
                      </c:pt>
                      <c:pt idx="1">
                        <c:v>4.5829243018183901</c:v>
                      </c:pt>
                      <c:pt idx="2">
                        <c:v>6.5228813515971247</c:v>
                      </c:pt>
                      <c:pt idx="3">
                        <c:v>7.6005337062032989</c:v>
                      </c:pt>
                      <c:pt idx="4">
                        <c:v>8.9244155446886886</c:v>
                      </c:pt>
                      <c:pt idx="5">
                        <c:v>8.9793344046792161</c:v>
                      </c:pt>
                      <c:pt idx="6">
                        <c:v>5.3905820772533408</c:v>
                      </c:pt>
                      <c:pt idx="7">
                        <c:v>8.4956141734120401</c:v>
                      </c:pt>
                      <c:pt idx="8">
                        <c:v>13.394684960673191</c:v>
                      </c:pt>
                    </c:numCache>
                  </c:numRef>
                </c:val>
              </c15:ser>
            </c15:filteredBarSeries>
            <c15:filteredBarSeries>
              <c15:ser>
                <c:idx val="16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Sheet1!$A$14</c15:sqref>
                        </c15:formulaRef>
                      </c:ext>
                    </c:extLst>
                    <c:strCache>
                      <c:ptCount val="1"/>
                      <c:pt idx="0">
                        <c:v>2032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Sheet1!$B$14:$J$14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1.216381220100569</c:v>
                      </c:pt>
                      <c:pt idx="1">
                        <c:v>4.5431520935667837</c:v>
                      </c:pt>
                      <c:pt idx="2">
                        <c:v>6.3940998848128627</c:v>
                      </c:pt>
                      <c:pt idx="3">
                        <c:v>7.5973001907812217</c:v>
                      </c:pt>
                      <c:pt idx="4">
                        <c:v>8.9023211530400488</c:v>
                      </c:pt>
                      <c:pt idx="5">
                        <c:v>8.9241847236321892</c:v>
                      </c:pt>
                      <c:pt idx="6">
                        <c:v>5.3961319552643223</c:v>
                      </c:pt>
                      <c:pt idx="7">
                        <c:v>8.1660000816027889</c:v>
                      </c:pt>
                      <c:pt idx="8">
                        <c:v>12.63154780159277</c:v>
                      </c:pt>
                    </c:numCache>
                  </c:numRef>
                </c:val>
              </c15:ser>
            </c15:filteredBarSeries>
            <c15:filteredBarSeries>
              <c15:ser>
                <c:idx val="17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Sheet1!$A$15</c15:sqref>
                        </c15:formulaRef>
                      </c:ext>
                    </c:extLst>
                    <c:strCache>
                      <c:ptCount val="1"/>
                      <c:pt idx="0">
                        <c:v>2033</c:v>
                      </c:pt>
                    </c:strCache>
                  </c:strRef>
                </c:tx>
                <c:spPr>
                  <a:solidFill>
                    <a:schemeClr val="accent6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Sheet1!$B$15:$J$15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1.2041389396295801</c:v>
                      </c:pt>
                      <c:pt idx="1">
                        <c:v>4.5009148375511989</c:v>
                      </c:pt>
                      <c:pt idx="2">
                        <c:v>6.2659511853376264</c:v>
                      </c:pt>
                      <c:pt idx="3">
                        <c:v>7.5828069609379716</c:v>
                      </c:pt>
                      <c:pt idx="4">
                        <c:v>8.86488838297978</c:v>
                      </c:pt>
                      <c:pt idx="5">
                        <c:v>8.8746227223352214</c:v>
                      </c:pt>
                      <c:pt idx="6">
                        <c:v>5.3973935682808127</c:v>
                      </c:pt>
                      <c:pt idx="7">
                        <c:v>7.8905897168835661</c:v>
                      </c:pt>
                      <c:pt idx="8">
                        <c:v>11.91965833393065</c:v>
                      </c:pt>
                    </c:numCache>
                  </c:numRef>
                </c:val>
              </c15:ser>
            </c15:filteredBarSeries>
            <c15:filteredBarSeries>
              <c15:ser>
                <c:idx val="18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Sheet1!$A$16</c15:sqref>
                        </c15:formulaRef>
                      </c:ext>
                    </c:extLst>
                    <c:strCache>
                      <c:ptCount val="1"/>
                      <c:pt idx="0">
                        <c:v>2034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Sheet1!$B$16:$J$16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1.192680205084526</c:v>
                      </c:pt>
                      <c:pt idx="1">
                        <c:v>4.4677134557252636</c:v>
                      </c:pt>
                      <c:pt idx="2">
                        <c:v>6.1499062570174701</c:v>
                      </c:pt>
                      <c:pt idx="3">
                        <c:v>7.571771187329837</c:v>
                      </c:pt>
                      <c:pt idx="4">
                        <c:v>8.8282602980649294</c:v>
                      </c:pt>
                      <c:pt idx="5">
                        <c:v>8.8320807415431375</c:v>
                      </c:pt>
                      <c:pt idx="6">
                        <c:v>5.434185765195255</c:v>
                      </c:pt>
                      <c:pt idx="7">
                        <c:v>7.7549020793794439</c:v>
                      </c:pt>
                      <c:pt idx="8">
                        <c:v>11.08291507033918</c:v>
                      </c:pt>
                    </c:numCache>
                  </c:numRef>
                </c:val>
              </c15:ser>
            </c15:filteredBarSeries>
            <c15:filteredBarSeries>
              <c15:ser>
                <c:idx val="19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Sheet1!$A$17</c15:sqref>
                        </c15:formulaRef>
                      </c:ext>
                    </c:extLst>
                    <c:strCache>
                      <c:ptCount val="1"/>
                      <c:pt idx="0">
                        <c:v>2035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Sheet1!$B$17:$J$17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1.1819047716182891</c:v>
                      </c:pt>
                      <c:pt idx="1">
                        <c:v>4.4399864747367399</c:v>
                      </c:pt>
                      <c:pt idx="2">
                        <c:v>6.0468247765848746</c:v>
                      </c:pt>
                      <c:pt idx="3">
                        <c:v>7.5716158994787914</c:v>
                      </c:pt>
                      <c:pt idx="4">
                        <c:v>8.7908021910265628</c:v>
                      </c:pt>
                      <c:pt idx="5">
                        <c:v>8.7932718400977556</c:v>
                      </c:pt>
                      <c:pt idx="6">
                        <c:v>5.4415692976499512</c:v>
                      </c:pt>
                      <c:pt idx="7">
                        <c:v>7.6790855161956184</c:v>
                      </c:pt>
                      <c:pt idx="8">
                        <c:v>10.79162034482764</c:v>
                      </c:pt>
                    </c:numCache>
                  </c:numRef>
                </c:val>
              </c15:ser>
            </c15:filteredBarSeries>
            <c15:filteredBarSeries>
              <c15:ser>
                <c:idx val="21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Sheet1!$A$18</c15:sqref>
                        </c15:formulaRef>
                      </c:ext>
                    </c:extLst>
                    <c:strCache>
                      <c:ptCount val="1"/>
                      <c:pt idx="0">
                        <c:v>2036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Sheet1!$B$18:$J$18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1.172669914756981</c:v>
                      </c:pt>
                      <c:pt idx="1">
                        <c:v>4.4167451819358421</c:v>
                      </c:pt>
                      <c:pt idx="2">
                        <c:v>5.9593749094604522</c:v>
                      </c:pt>
                      <c:pt idx="3">
                        <c:v>7.5722083231164374</c:v>
                      </c:pt>
                      <c:pt idx="4">
                        <c:v>8.7610225073477714</c:v>
                      </c:pt>
                      <c:pt idx="5">
                        <c:v>8.7604806210224115</c:v>
                      </c:pt>
                      <c:pt idx="6">
                        <c:v>5.4897825838667833</c:v>
                      </c:pt>
                      <c:pt idx="7">
                        <c:v>7.6245540956032283</c:v>
                      </c:pt>
                      <c:pt idx="8">
                        <c:v>10.54677364497276</c:v>
                      </c:pt>
                    </c:numCache>
                  </c:numRef>
                </c:val>
              </c15:ser>
            </c15:filteredBarSeries>
            <c15:filteredBarSeries>
              <c15:ser>
                <c:idx val="22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Sheet1!$A$19</c15:sqref>
                        </c15:formulaRef>
                      </c:ext>
                    </c:extLst>
                    <c:strCache>
                      <c:ptCount val="1"/>
                      <c:pt idx="0">
                        <c:v>2037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Sheet1!$B$19:$J$19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1.163275503902566</c:v>
                      </c:pt>
                      <c:pt idx="1">
                        <c:v>4.3946935327913854</c:v>
                      </c:pt>
                      <c:pt idx="2">
                        <c:v>5.8783417250840726</c:v>
                      </c:pt>
                      <c:pt idx="3">
                        <c:v>7.5714104472475308</c:v>
                      </c:pt>
                      <c:pt idx="4">
                        <c:v>8.7330971604509617</c:v>
                      </c:pt>
                      <c:pt idx="5">
                        <c:v>8.7316092296450627</c:v>
                      </c:pt>
                      <c:pt idx="6">
                        <c:v>5.5319917766589723</c:v>
                      </c:pt>
                      <c:pt idx="7">
                        <c:v>7.5885726503092794</c:v>
                      </c:pt>
                      <c:pt idx="8">
                        <c:v>10.330511880945419</c:v>
                      </c:pt>
                    </c:numCache>
                  </c:numRef>
                </c:val>
              </c15:ser>
            </c15:filteredBarSeries>
            <c15:filteredBarSeries>
              <c15:ser>
                <c:idx val="10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Sheet1!$A$20</c15:sqref>
                        </c15:formulaRef>
                      </c:ext>
                    </c:extLst>
                    <c:strCache>
                      <c:ptCount val="1"/>
                      <c:pt idx="0">
                        <c:v>2038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Sheet1!$B$20:$J$20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1.1545136612270039</c:v>
                      </c:pt>
                      <c:pt idx="1">
                        <c:v>4.3742359189132456</c:v>
                      </c:pt>
                      <c:pt idx="2">
                        <c:v>5.8053448756367567</c:v>
                      </c:pt>
                      <c:pt idx="3">
                        <c:v>7.5773423555881472</c:v>
                      </c:pt>
                      <c:pt idx="4">
                        <c:v>8.7028333205830837</c:v>
                      </c:pt>
                      <c:pt idx="5">
                        <c:v>8.7061030595724862</c:v>
                      </c:pt>
                      <c:pt idx="6">
                        <c:v>5.5434335855141468</c:v>
                      </c:pt>
                      <c:pt idx="7">
                        <c:v>7.5498617675835824</c:v>
                      </c:pt>
                      <c:pt idx="8">
                        <c:v>10.11566821657834</c:v>
                      </c:pt>
                    </c:numCache>
                  </c:numRef>
                </c:val>
              </c15:ser>
            </c15:filteredBarSeries>
            <c15:filteredBarSeries>
              <c15:ser>
                <c:idx val="20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Sheet1!$A$21</c15:sqref>
                        </c15:formulaRef>
                      </c:ext>
                    </c:extLst>
                    <c:strCache>
                      <c:ptCount val="1"/>
                      <c:pt idx="0">
                        <c:v>2039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Sheet1!$B$21:$J$21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1.14622902510197</c:v>
                      </c:pt>
                      <c:pt idx="1">
                        <c:v>4.3559606939042066</c:v>
                      </c:pt>
                      <c:pt idx="2">
                        <c:v>5.7416416954222402</c:v>
                      </c:pt>
                      <c:pt idx="3">
                        <c:v>7.5827733157527399</c:v>
                      </c:pt>
                      <c:pt idx="4">
                        <c:v>8.6780716889472149</c:v>
                      </c:pt>
                      <c:pt idx="5">
                        <c:v>8.6840491331993732</c:v>
                      </c:pt>
                      <c:pt idx="6">
                        <c:v>5.5995672219493011</c:v>
                      </c:pt>
                      <c:pt idx="7">
                        <c:v>7.5260199670232533</c:v>
                      </c:pt>
                      <c:pt idx="8">
                        <c:v>9.9184237913782543</c:v>
                      </c:pt>
                    </c:numCache>
                  </c:numRef>
                </c:val>
              </c15:ser>
            </c15:filteredBarSeries>
            <c15:filteredBarSeries>
              <c15:ser>
                <c:idx val="30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Sheet1!$A$23</c15:sqref>
                        </c15:formulaRef>
                      </c:ext>
                    </c:extLst>
                    <c:strCache>
                      <c:ptCount val="1"/>
                      <c:pt idx="0">
                        <c:v>2041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Sheet1!$B$23:$J$23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1.1303183315874179</c:v>
                      </c:pt>
                      <c:pt idx="1">
                        <c:v>4.3251878106017134</c:v>
                      </c:pt>
                      <c:pt idx="2">
                        <c:v>5.6300644006011176</c:v>
                      </c:pt>
                      <c:pt idx="3">
                        <c:v>7.64831576224414</c:v>
                      </c:pt>
                      <c:pt idx="4">
                        <c:v>8.6259266452745909</c:v>
                      </c:pt>
                      <c:pt idx="5">
                        <c:v>8.6510312151942941</c:v>
                      </c:pt>
                      <c:pt idx="6">
                        <c:v>5.6073776880903994</c:v>
                      </c:pt>
                      <c:pt idx="7">
                        <c:v>7.4923031281021686</c:v>
                      </c:pt>
                      <c:pt idx="8">
                        <c:v>9.5482081584764593</c:v>
                      </c:pt>
                    </c:numCache>
                  </c:numRef>
                </c:val>
              </c15:ser>
            </c15:filteredBarSeries>
            <c15:filteredBarSeries>
              <c15:ser>
                <c:idx val="31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Sheet1!$A$24</c15:sqref>
                        </c15:formulaRef>
                      </c:ext>
                    </c:extLst>
                    <c:strCache>
                      <c:ptCount val="1"/>
                      <c:pt idx="0">
                        <c:v>2042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Sheet1!$B$24:$J$24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1.122373539554703</c:v>
                      </c:pt>
                      <c:pt idx="1">
                        <c:v>4.3118842110810096</c:v>
                      </c:pt>
                      <c:pt idx="2">
                        <c:v>5.5698575199407063</c:v>
                      </c:pt>
                      <c:pt idx="3">
                        <c:v>7.6634514039195238</c:v>
                      </c:pt>
                      <c:pt idx="4">
                        <c:v>8.590457900938274</c:v>
                      </c:pt>
                      <c:pt idx="5">
                        <c:v>8.6379866598639872</c:v>
                      </c:pt>
                      <c:pt idx="6">
                        <c:v>5.6172758837577383</c:v>
                      </c:pt>
                      <c:pt idx="7">
                        <c:v>7.4722877456710242</c:v>
                      </c:pt>
                      <c:pt idx="8">
                        <c:v>9.3805181697772451</c:v>
                      </c:pt>
                    </c:numCache>
                  </c:numRef>
                </c:val>
              </c15:ser>
            </c15:filteredBarSeries>
            <c15:filteredBarSeries>
              <c15:ser>
                <c:idx val="32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Sheet1!$A$25</c15:sqref>
                        </c15:formulaRef>
                      </c:ext>
                    </c:extLst>
                    <c:strCache>
                      <c:ptCount val="1"/>
                      <c:pt idx="0">
                        <c:v>2043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Sheet1!$B$25:$J$25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1.1149296726790161</c:v>
                      </c:pt>
                      <c:pt idx="1">
                        <c:v>4.3019510237944942</c:v>
                      </c:pt>
                      <c:pt idx="2">
                        <c:v>5.5218177011946539</c:v>
                      </c:pt>
                      <c:pt idx="3">
                        <c:v>7.6821041439383588</c:v>
                      </c:pt>
                      <c:pt idx="4">
                        <c:v>8.5561872935981231</c:v>
                      </c:pt>
                      <c:pt idx="5">
                        <c:v>8.6284463577260517</c:v>
                      </c:pt>
                      <c:pt idx="6">
                        <c:v>5.6127304799831146</c:v>
                      </c:pt>
                      <c:pt idx="7">
                        <c:v>7.4427488343977686</c:v>
                      </c:pt>
                      <c:pt idx="8">
                        <c:v>9.2172754309647082</c:v>
                      </c:pt>
                    </c:numCache>
                  </c:numRef>
                </c:val>
              </c15:ser>
            </c15:filteredBarSeries>
            <c15:filteredBarSeries>
              <c15:ser>
                <c:idx val="33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Sheet1!$A$26</c15:sqref>
                        </c15:formulaRef>
                      </c:ext>
                    </c:extLst>
                    <c:strCache>
                      <c:ptCount val="1"/>
                      <c:pt idx="0">
                        <c:v>2044</c:v>
                      </c:pt>
                    </c:strCache>
                  </c:strRef>
                </c:tx>
                <c:spPr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Sheet1!$B$26:$J$26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1.107766187448572</c:v>
                      </c:pt>
                      <c:pt idx="1">
                        <c:v>4.2944281465388228</c:v>
                      </c:pt>
                      <c:pt idx="2">
                        <c:v>5.4827234132031073</c:v>
                      </c:pt>
                      <c:pt idx="3">
                        <c:v>7.7018427787605424</c:v>
                      </c:pt>
                      <c:pt idx="4">
                        <c:v>8.5252818413943956</c:v>
                      </c:pt>
                      <c:pt idx="5">
                        <c:v>8.6203205205851994</c:v>
                      </c:pt>
                      <c:pt idx="6">
                        <c:v>5.6142197632507989</c:v>
                      </c:pt>
                      <c:pt idx="7">
                        <c:v>7.4331637235225312</c:v>
                      </c:pt>
                      <c:pt idx="8">
                        <c:v>9.0537553600145184</c:v>
                      </c:pt>
                    </c:numCache>
                  </c:numRef>
                </c:val>
              </c15:ser>
            </c15:filteredBarSeries>
            <c15:filteredBarSeries>
              <c15:ser>
                <c:idx val="34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Sheet1!$A$27</c15:sqref>
                        </c15:formulaRef>
                      </c:ext>
                    </c:extLst>
                    <c:strCache>
                      <c:ptCount val="1"/>
                      <c:pt idx="0">
                        <c:v>2045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Sheet1!$B$27:$J$27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1.1005618870499809</c:v>
                      </c:pt>
                      <c:pt idx="1">
                        <c:v>4.282231408862887</c:v>
                      </c:pt>
                      <c:pt idx="2">
                        <c:v>5.4443847427750267</c:v>
                      </c:pt>
                      <c:pt idx="3">
                        <c:v>7.7145894605744996</c:v>
                      </c:pt>
                      <c:pt idx="4">
                        <c:v>8.49504051296379</c:v>
                      </c:pt>
                      <c:pt idx="5">
                        <c:v>8.6144190329260635</c:v>
                      </c:pt>
                      <c:pt idx="6">
                        <c:v>5.6129383190585376</c:v>
                      </c:pt>
                      <c:pt idx="7">
                        <c:v>7.4084289194350808</c:v>
                      </c:pt>
                      <c:pt idx="8">
                        <c:v>8.8955699477163286</c:v>
                      </c:pt>
                    </c:numCache>
                  </c:numRef>
                </c:val>
              </c15:ser>
            </c15:filteredBarSeries>
            <c15:filteredBarSeries>
              <c15:ser>
                <c:idx val="35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Sheet1!$A$28</c15:sqref>
                        </c15:formulaRef>
                      </c:ext>
                    </c:extLst>
                    <c:strCache>
                      <c:ptCount val="1"/>
                      <c:pt idx="0">
                        <c:v>2046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Sheet1!$B$28:$J$28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1.0940390768865049</c:v>
                      </c:pt>
                      <c:pt idx="1">
                        <c:v>4.2700596265975106</c:v>
                      </c:pt>
                      <c:pt idx="2">
                        <c:v>5.4091301881497689</c:v>
                      </c:pt>
                      <c:pt idx="3">
                        <c:v>7.7366556314772437</c:v>
                      </c:pt>
                      <c:pt idx="4">
                        <c:v>8.4669169140630096</c:v>
                      </c:pt>
                      <c:pt idx="5">
                        <c:v>8.6075609560591548</c:v>
                      </c:pt>
                      <c:pt idx="6">
                        <c:v>5.6224884410866869</c:v>
                      </c:pt>
                      <c:pt idx="7">
                        <c:v>7.3827267807476824</c:v>
                      </c:pt>
                      <c:pt idx="8">
                        <c:v>8.7496055831783419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Sheet1!$A$29</c15:sqref>
                        </c15:formulaRef>
                      </c:ext>
                    </c:extLst>
                    <c:strCache>
                      <c:ptCount val="1"/>
                      <c:pt idx="0">
                        <c:v>2047</c:v>
                      </c:pt>
                    </c:strCache>
                  </c:strRef>
                </c:tx>
                <c:spPr>
                  <a:solidFill>
                    <a:srgbClr val="003953">
                      <a:lumMod val="25000"/>
                      <a:lumOff val="75000"/>
                    </a:srgb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Sheet1!$B$29:$J$29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1.0874425528990661</c:v>
                      </c:pt>
                      <c:pt idx="1">
                        <c:v>4.2549945104920379</c:v>
                      </c:pt>
                      <c:pt idx="2">
                        <c:v>5.3734317559818932</c:v>
                      </c:pt>
                      <c:pt idx="3">
                        <c:v>7.7532226803862159</c:v>
                      </c:pt>
                      <c:pt idx="4">
                        <c:v>8.4402026972426949</c:v>
                      </c:pt>
                      <c:pt idx="5">
                        <c:v>8.6030883912834639</c:v>
                      </c:pt>
                      <c:pt idx="6">
                        <c:v>5.6590461917103596</c:v>
                      </c:pt>
                      <c:pt idx="7">
                        <c:v>7.3590863374847446</c:v>
                      </c:pt>
                      <c:pt idx="8">
                        <c:v>8.6163871813235033</c:v>
                      </c:pt>
                    </c:numCache>
                  </c:numRef>
                </c:val>
              </c15:ser>
            </c15:filteredBarSeries>
            <c15:filteredBarSeries>
              <c15:ser>
                <c:idx val="23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Sheet1!$A$30</c15:sqref>
                        </c15:formulaRef>
                      </c:ext>
                    </c:extLst>
                    <c:strCache>
                      <c:ptCount val="1"/>
                      <c:pt idx="0">
                        <c:v>2048</c:v>
                      </c:pt>
                    </c:strCache>
                  </c:strRef>
                </c:tx>
                <c:spPr>
                  <a:solidFill>
                    <a:srgbClr val="003953">
                      <a:lumMod val="50000"/>
                      <a:lumOff val="50000"/>
                    </a:srgb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Sheet1!$B$30:$J$30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1.080938034204135</c:v>
                      </c:pt>
                      <c:pt idx="1">
                        <c:v>4.235840634277011</c:v>
                      </c:pt>
                      <c:pt idx="2">
                        <c:v>5.3387224242833664</c:v>
                      </c:pt>
                      <c:pt idx="3">
                        <c:v>7.7667828071448479</c:v>
                      </c:pt>
                      <c:pt idx="4">
                        <c:v>8.4131192962377401</c:v>
                      </c:pt>
                      <c:pt idx="5">
                        <c:v>8.5982637395606378</c:v>
                      </c:pt>
                      <c:pt idx="6">
                        <c:v>5.6845640683649554</c:v>
                      </c:pt>
                      <c:pt idx="7">
                        <c:v>7.3392636054008626</c:v>
                      </c:pt>
                      <c:pt idx="8">
                        <c:v>8.4898231243259676</c:v>
                      </c:pt>
                    </c:numCache>
                  </c:numRef>
                </c:val>
              </c15:ser>
            </c15:filteredBarSeries>
            <c15:filteredBarSeries>
              <c15:ser>
                <c:idx val="12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Sheet1!$A$31</c15:sqref>
                        </c15:formulaRef>
                      </c:ext>
                    </c:extLst>
                    <c:strCache>
                      <c:ptCount val="1"/>
                      <c:pt idx="0">
                        <c:v>2049</c:v>
                      </c:pt>
                    </c:strCache>
                  </c:strRef>
                </c:tx>
                <c:spPr>
                  <a:solidFill>
                    <a:srgbClr val="003953">
                      <a:lumMod val="75000"/>
                      <a:lumOff val="25000"/>
                    </a:srgb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Sheet1!$B$1:$J$1</c15:sqref>
                        </c15:formulaRef>
                      </c:ext>
                    </c:extLst>
                    <c:strCache>
                      <c:ptCount val="9"/>
                      <c:pt idx="0">
                        <c:v>food</c:v>
                      </c:pt>
                      <c:pt idx="1">
                        <c:v>aluminum</c:v>
                      </c:pt>
                      <c:pt idx="2">
                        <c:v>glass</c:v>
                      </c:pt>
                      <c:pt idx="3">
                        <c:v>bulk chemical heat and power</c:v>
                      </c:pt>
                      <c:pt idx="4">
                        <c:v>bulk chemical feedstocks</c:v>
                      </c:pt>
                      <c:pt idx="5">
                        <c:v>paper</c:v>
                      </c:pt>
                      <c:pt idx="6">
                        <c:v>refining</c:v>
                      </c:pt>
                      <c:pt idx="7">
                        <c:v>iron and steel</c:v>
                      </c:pt>
                      <c:pt idx="8">
                        <c:v>cement and lime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Sheet1!$B$31:$J$31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1.074800916248881</c:v>
                      </c:pt>
                      <c:pt idx="1">
                        <c:v>4.2142230158654526</c:v>
                      </c:pt>
                      <c:pt idx="2">
                        <c:v>5.3060507760343976</c:v>
                      </c:pt>
                      <c:pt idx="3">
                        <c:v>7.7802498704486602</c:v>
                      </c:pt>
                      <c:pt idx="4">
                        <c:v>8.3799534956105397</c:v>
                      </c:pt>
                      <c:pt idx="5">
                        <c:v>8.5962507474757626</c:v>
                      </c:pt>
                      <c:pt idx="6">
                        <c:v>5.6731457866429764</c:v>
                      </c:pt>
                      <c:pt idx="7">
                        <c:v>7.3034896948346963</c:v>
                      </c:pt>
                      <c:pt idx="8">
                        <c:v>8.3703710396289743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-377349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43440"/>
        <c:crosses val="autoZero"/>
        <c:auto val="1"/>
        <c:lblAlgn val="ctr"/>
        <c:lblOffset val="100"/>
        <c:noMultiLvlLbl val="0"/>
      </c:catAx>
      <c:valAx>
        <c:axId val="-377343440"/>
        <c:scaling>
          <c:orientation val="minMax"/>
          <c:max val="2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49968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798437695288089"/>
          <c:y val="3.6933391766452904E-2"/>
          <c:w val="0.9072117795105229"/>
          <c:h val="0.824479730280690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natural gas - bulk chem industry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7"/>
                <c:pt idx="0">
                  <c:v>2991.8519900000001</c:v>
                </c:pt>
                <c:pt idx="1">
                  <c:v>3478.5180049999999</c:v>
                </c:pt>
                <c:pt idx="2">
                  <c:v>3734.0469969999999</c:v>
                </c:pt>
                <c:pt idx="3">
                  <c:v>3986.6565559999999</c:v>
                </c:pt>
                <c:pt idx="4">
                  <c:v>4188.4447630000004</c:v>
                </c:pt>
                <c:pt idx="5">
                  <c:v>4416.8829350000015</c:v>
                </c:pt>
                <c:pt idx="6">
                  <c:v>4673.245484</c:v>
                </c:pt>
              </c:numCache>
            </c:numRef>
          </c:val>
          <c:extLst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residual fuel oil - bulk chem industry</c:v>
                </c:pt>
              </c:strCache>
            </c:strRef>
          </c:tx>
          <c:spPr>
            <a:solidFill>
              <a:srgbClr val="000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7"/>
                <c:pt idx="0">
                  <c:v>2.5104679999999999</c:v>
                </c:pt>
                <c:pt idx="1">
                  <c:v>2.5831789999999999</c:v>
                </c:pt>
                <c:pt idx="2">
                  <c:v>2.7520009999999999</c:v>
                </c:pt>
                <c:pt idx="3">
                  <c:v>2.886117</c:v>
                </c:pt>
                <c:pt idx="4">
                  <c:v>2.7719909999999999</c:v>
                </c:pt>
                <c:pt idx="5">
                  <c:v>2.6837469999999999</c:v>
                </c:pt>
                <c:pt idx="6">
                  <c:v>2.7114150000000001</c:v>
                </c:pt>
              </c:numCache>
            </c:numRef>
          </c:val>
          <c:extLst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distillate fuel oil - bulk chem industry</c:v>
                </c:pt>
              </c:strCache>
            </c:strRef>
          </c:tx>
          <c:spPr>
            <a:solidFill>
              <a:srgbClr val="000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7"/>
                <c:pt idx="0">
                  <c:v>43.789634999999997</c:v>
                </c:pt>
                <c:pt idx="1">
                  <c:v>53.656857000000002</c:v>
                </c:pt>
                <c:pt idx="2">
                  <c:v>61.745475999999996</c:v>
                </c:pt>
                <c:pt idx="3">
                  <c:v>70.999542000000005</c:v>
                </c:pt>
                <c:pt idx="4">
                  <c:v>79.290801999999999</c:v>
                </c:pt>
                <c:pt idx="5">
                  <c:v>88.892159000000007</c:v>
                </c:pt>
                <c:pt idx="6">
                  <c:v>100.238922</c:v>
                </c:pt>
              </c:numCache>
            </c:numRef>
          </c:val>
          <c:extLst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HGL - bulk chem industry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7"/>
                <c:pt idx="0">
                  <c:v>2981.5480630000002</c:v>
                </c:pt>
                <c:pt idx="1">
                  <c:v>3699.3194440000002</c:v>
                </c:pt>
                <c:pt idx="2">
                  <c:v>3876.8800590000001</c:v>
                </c:pt>
                <c:pt idx="3">
                  <c:v>4056.4397389999999</c:v>
                </c:pt>
                <c:pt idx="4">
                  <c:v>4119.7257020000006</c:v>
                </c:pt>
                <c:pt idx="5">
                  <c:v>4175.0712140000014</c:v>
                </c:pt>
                <c:pt idx="6">
                  <c:v>4259.0304179999994</c:v>
                </c:pt>
              </c:numCache>
            </c:numRef>
          </c:val>
          <c:extLst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petroleum products - bulk chem industry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7"/>
                <c:pt idx="0">
                  <c:v>270.24745200000001</c:v>
                </c:pt>
                <c:pt idx="1">
                  <c:v>210.828722</c:v>
                </c:pt>
                <c:pt idx="2">
                  <c:v>233.04652300000001</c:v>
                </c:pt>
                <c:pt idx="3">
                  <c:v>245.76803799999999</c:v>
                </c:pt>
                <c:pt idx="4">
                  <c:v>235.14044200000001</c:v>
                </c:pt>
                <c:pt idx="5">
                  <c:v>227.31264200000001</c:v>
                </c:pt>
                <c:pt idx="6">
                  <c:v>230.266561</c:v>
                </c:pt>
              </c:numCache>
            </c:numRef>
          </c:val>
          <c:extLst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coal - bulk chem industry</c:v>
                </c:pt>
              </c:strCache>
            </c:strRef>
          </c:tx>
          <c:spPr>
            <a:solidFill>
              <a:srgbClr val="A6A6A6"/>
            </a:solidFill>
            <a:ln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7"/>
                <c:pt idx="0">
                  <c:v>48.054546000000002</c:v>
                </c:pt>
                <c:pt idx="1">
                  <c:v>51.357551999999998</c:v>
                </c:pt>
                <c:pt idx="2">
                  <c:v>53.064155999999997</c:v>
                </c:pt>
                <c:pt idx="3">
                  <c:v>53.734878999999999</c:v>
                </c:pt>
                <c:pt idx="4">
                  <c:v>53.897820000000003</c:v>
                </c:pt>
                <c:pt idx="5">
                  <c:v>54.037551999999998</c:v>
                </c:pt>
                <c:pt idx="6">
                  <c:v>54.159424000000001</c:v>
                </c:pt>
              </c:numCache>
            </c:numRef>
          </c:val>
          <c:extLst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renewables - bulk chem industry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Sheet1!$H$2:$H$32</c:f>
              <c:numCache>
                <c:formatCode>General</c:formatCode>
                <c:ptCount val="7"/>
                <c:pt idx="0">
                  <c:v>2.9253000000000001E-2</c:v>
                </c:pt>
                <c:pt idx="1">
                  <c:v>2.8457E-2</c:v>
                </c:pt>
                <c:pt idx="2">
                  <c:v>2.8326E-2</c:v>
                </c:pt>
                <c:pt idx="3">
                  <c:v>2.8308E-2</c:v>
                </c:pt>
                <c:pt idx="4">
                  <c:v>2.8308E-2</c:v>
                </c:pt>
                <c:pt idx="5">
                  <c:v>2.8308E-2</c:v>
                </c:pt>
                <c:pt idx="6">
                  <c:v>2.8308E-2</c:v>
                </c:pt>
              </c:numCache>
            </c:numRef>
          </c:val>
          <c:extLst xmlns:c15="http://schemas.microsoft.com/office/drawing/2012/chart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purchased electricity - bulk chem industry</c:v>
                </c:pt>
              </c:strCache>
            </c:strRef>
          </c:tx>
          <c:spPr>
            <a:solidFill>
              <a:srgbClr val="FFC702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Sheet1!$I$2:$I$32</c:f>
              <c:numCache>
                <c:formatCode>General</c:formatCode>
                <c:ptCount val="7"/>
                <c:pt idx="0">
                  <c:v>412.50750699999998</c:v>
                </c:pt>
                <c:pt idx="1">
                  <c:v>453.42938199999998</c:v>
                </c:pt>
                <c:pt idx="2">
                  <c:v>472.92669699999999</c:v>
                </c:pt>
                <c:pt idx="3">
                  <c:v>480.82135</c:v>
                </c:pt>
                <c:pt idx="4">
                  <c:v>465.95639</c:v>
                </c:pt>
                <c:pt idx="5">
                  <c:v>447.51825000000002</c:v>
                </c:pt>
                <c:pt idx="6">
                  <c:v>415.36413599999997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-377342896"/>
        <c:axId val="-377348336"/>
        <c:extLst/>
      </c:barChart>
      <c:catAx>
        <c:axId val="-37734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-377348336"/>
        <c:crosses val="autoZero"/>
        <c:auto val="1"/>
        <c:lblAlgn val="ctr"/>
        <c:lblOffset val="100"/>
        <c:noMultiLvlLbl val="0"/>
      </c:catAx>
      <c:valAx>
        <c:axId val="-377348336"/>
        <c:scaling>
          <c:orientation val="minMax"/>
          <c:max val="12000"/>
        </c:scaling>
        <c:delete val="0"/>
        <c:axPos val="r"/>
        <c:majorGridlines/>
        <c:minorGridlines/>
        <c:numFmt formatCode="#,##0" sourceLinked="0"/>
        <c:majorTickMark val="none"/>
        <c:minorTickMark val="none"/>
        <c:tickLblPos val="low"/>
        <c:spPr>
          <a:noFill/>
          <a:ln>
            <a:noFill/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-377342896"/>
        <c:crosses val="max"/>
        <c:crossBetween val="between"/>
        <c:majorUnit val="2000"/>
        <c:minorUnit val="2000"/>
        <c:dispUnits>
          <c:builtInUnit val="thousands"/>
        </c:dispUnits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798437695288089"/>
          <c:y val="3.6933391766452904E-2"/>
          <c:w val="0.9072117795105229"/>
          <c:h val="0.824479730280690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natural gas - iron &amp; steel industry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7"/>
                <c:pt idx="0">
                  <c:v>410.34567299999998</c:v>
                </c:pt>
                <c:pt idx="1">
                  <c:v>391.445404</c:v>
                </c:pt>
                <c:pt idx="2">
                  <c:v>372.22967499999999</c:v>
                </c:pt>
                <c:pt idx="3">
                  <c:v>279.740723</c:v>
                </c:pt>
                <c:pt idx="4">
                  <c:v>266.80578600000001</c:v>
                </c:pt>
                <c:pt idx="5">
                  <c:v>270.29482999999999</c:v>
                </c:pt>
                <c:pt idx="6">
                  <c:v>272.82446299999998</c:v>
                </c:pt>
              </c:numCache>
            </c:numRef>
          </c:val>
          <c:extLst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petroleum products - iron &amp; steel industry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coal - iron &amp; steel industry</c:v>
                </c:pt>
              </c:strCache>
            </c:strRef>
          </c:tx>
          <c:spPr>
            <a:solidFill>
              <a:srgbClr val="A6A6A6"/>
            </a:solidFill>
            <a:ln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7"/>
                <c:pt idx="0">
                  <c:v>480.81454500000001</c:v>
                </c:pt>
                <c:pt idx="1">
                  <c:v>465.57183800000001</c:v>
                </c:pt>
                <c:pt idx="2">
                  <c:v>416.22241200000002</c:v>
                </c:pt>
                <c:pt idx="3">
                  <c:v>404.082672</c:v>
                </c:pt>
                <c:pt idx="4">
                  <c:v>397.38736</c:v>
                </c:pt>
                <c:pt idx="5">
                  <c:v>409.63696299999998</c:v>
                </c:pt>
                <c:pt idx="6">
                  <c:v>412.063965</c:v>
                </c:pt>
              </c:numCache>
            </c:numRef>
          </c:val>
          <c:extLst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purchased electricity - iron &amp; steel industry</c:v>
                </c:pt>
              </c:strCache>
            </c:strRef>
          </c:tx>
          <c:spPr>
            <a:solidFill>
              <a:srgbClr val="FFC702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Sheet1!$I$2:$I$32</c:f>
              <c:numCache>
                <c:formatCode>General</c:formatCode>
                <c:ptCount val="7"/>
                <c:pt idx="0">
                  <c:v>183.599625</c:v>
                </c:pt>
                <c:pt idx="1">
                  <c:v>186.967804</c:v>
                </c:pt>
                <c:pt idx="2">
                  <c:v>192.11570699999999</c:v>
                </c:pt>
                <c:pt idx="3">
                  <c:v>188.964798</c:v>
                </c:pt>
                <c:pt idx="4">
                  <c:v>185.65541099999999</c:v>
                </c:pt>
                <c:pt idx="5">
                  <c:v>190.15838600000001</c:v>
                </c:pt>
                <c:pt idx="6">
                  <c:v>191.37123099999999</c:v>
                </c:pt>
              </c:numCache>
            </c:numRef>
          </c:val>
          <c:extLst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propane and residual fuel oil - iron &amp; steel industry</c:v>
                </c:pt>
              </c:strCache>
            </c:strRef>
          </c:tx>
          <c:spPr>
            <a:solidFill>
              <a:srgbClr val="675005"/>
            </a:solidFill>
          </c:spPr>
          <c:invertIfNegative val="0"/>
          <c:cat>
            <c:numRef>
              <c:f>Sheet1!$A$2:$A$32</c:f>
              <c:numCache>
                <c:formatCode>General</c:formatCode>
                <c:ptCount val="7"/>
                <c:pt idx="0">
                  <c:v>2020</c:v>
                </c:pt>
                <c:pt idx="1">
                  <c:v>2025</c:v>
                </c:pt>
                <c:pt idx="2">
                  <c:v>2030</c:v>
                </c:pt>
                <c:pt idx="3">
                  <c:v>2035</c:v>
                </c:pt>
                <c:pt idx="4">
                  <c:v>2040</c:v>
                </c:pt>
                <c:pt idx="5">
                  <c:v>2045</c:v>
                </c:pt>
                <c:pt idx="6">
                  <c:v>2050</c:v>
                </c:pt>
              </c:numCache>
            </c:numRef>
          </c:cat>
          <c:val>
            <c:numRef>
              <c:f>Sheet1!$J$2:$J$32</c:f>
              <c:numCache>
                <c:formatCode>General</c:formatCode>
                <c:ptCount val="7"/>
                <c:pt idx="0">
                  <c:v>4.659713</c:v>
                </c:pt>
                <c:pt idx="1">
                  <c:v>3.8426680000000002</c:v>
                </c:pt>
                <c:pt idx="2">
                  <c:v>3.4667249999999998</c:v>
                </c:pt>
                <c:pt idx="3">
                  <c:v>3.3148589999999998</c:v>
                </c:pt>
                <c:pt idx="4">
                  <c:v>3.0618789999999998</c:v>
                </c:pt>
                <c:pt idx="5">
                  <c:v>2.9598170000000001</c:v>
                </c:pt>
                <c:pt idx="6">
                  <c:v>2.8060549999999997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-377348880"/>
        <c:axId val="-37734779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residual fuel oil - iron &amp; steel industry</c:v>
                      </c:pt>
                    </c:strCache>
                  </c:strRef>
                </c:tx>
                <c:spPr>
                  <a:solidFill>
                    <a:srgbClr val="000000"/>
                  </a:solidFill>
                  <a:ln>
                    <a:noFill/>
                  </a:ln>
                </c:spPr>
                <c:invertIfNegative val="0"/>
                <c:dPt>
                  <c:idx val="0"/>
                  <c:invertIfNegative val="0"/>
                  <c:bubble3D val="0"/>
                </c:dPt>
                <c:cat>
                  <c:numRef>
                    <c:extLst>
                      <c:ext uri="{02D57815-91ED-43cb-92C2-25804820EDAC}">
                        <c15:formulaRef>
                          <c15:sqref>Sheet1!$A$2:$A$32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2020</c:v>
                      </c:pt>
                      <c:pt idx="1">
                        <c:v>2025</c:v>
                      </c:pt>
                      <c:pt idx="2">
                        <c:v>2030</c:v>
                      </c:pt>
                      <c:pt idx="3">
                        <c:v>2035</c:v>
                      </c:pt>
                      <c:pt idx="4">
                        <c:v>2040</c:v>
                      </c:pt>
                      <c:pt idx="5">
                        <c:v>2045</c:v>
                      </c:pt>
                      <c:pt idx="6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Sheet1!$C$2:$C$32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3.9104939999999999</c:v>
                      </c:pt>
                      <c:pt idx="1">
                        <c:v>3.3760970000000001</c:v>
                      </c:pt>
                      <c:pt idx="2">
                        <c:v>3.0665589999999998</c:v>
                      </c:pt>
                      <c:pt idx="3">
                        <c:v>2.9438469999999999</c:v>
                      </c:pt>
                      <c:pt idx="4">
                        <c:v>2.7283379999999999</c:v>
                      </c:pt>
                      <c:pt idx="5">
                        <c:v>2.643999</c:v>
                      </c:pt>
                      <c:pt idx="6">
                        <c:v>2.5145019999999998</c:v>
                      </c:pt>
                    </c:numCache>
                  </c:numRef>
                </c:val>
                <c:extLst/>
              </c15:ser>
            </c15:filteredBarSeries>
            <c15:filteredBar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distillate fuel oil - iron &amp; steel industry</c:v>
                      </c:pt>
                    </c:strCache>
                  </c:strRef>
                </c:tx>
                <c:spPr>
                  <a:solidFill>
                    <a:srgbClr val="000000"/>
                  </a:solidFill>
                  <a:ln>
                    <a:noFill/>
                  </a:ln>
                </c:spPr>
                <c:invertIfNegative val="0"/>
                <c:dPt>
                  <c:idx val="0"/>
                  <c:invertIfNegative val="0"/>
                  <c:bubble3D val="0"/>
                </c:dPt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2020</c:v>
                      </c:pt>
                      <c:pt idx="1">
                        <c:v>2025</c:v>
                      </c:pt>
                      <c:pt idx="2">
                        <c:v>2030</c:v>
                      </c:pt>
                      <c:pt idx="3">
                        <c:v>2035</c:v>
                      </c:pt>
                      <c:pt idx="4">
                        <c:v>2040</c:v>
                      </c:pt>
                      <c:pt idx="5">
                        <c:v>2045</c:v>
                      </c:pt>
                      <c:pt idx="6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Sheet1!$D$2:$D$32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</c:numCache>
                  </c:numRef>
                </c:val>
                <c:extLst xmlns:c15="http://schemas.microsoft.com/office/drawing/2012/chart"/>
              </c15:ser>
            </c15:filteredBarSeries>
            <c15:filteredBarSeries>
              <c15:ser>
                <c:idx val="2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propane - iron &amp; steel industry</c:v>
                      </c:pt>
                    </c:strCache>
                  </c:strRef>
                </c:tx>
                <c:spPr>
                  <a:solidFill>
                    <a:srgbClr val="675005"/>
                  </a:solidFill>
                  <a:ln>
                    <a:noFill/>
                  </a:ln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2020</c:v>
                      </c:pt>
                      <c:pt idx="1">
                        <c:v>2025</c:v>
                      </c:pt>
                      <c:pt idx="2">
                        <c:v>2030</c:v>
                      </c:pt>
                      <c:pt idx="3">
                        <c:v>2035</c:v>
                      </c:pt>
                      <c:pt idx="4">
                        <c:v>2040</c:v>
                      </c:pt>
                      <c:pt idx="5">
                        <c:v>2045</c:v>
                      </c:pt>
                      <c:pt idx="6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Sheet1!$E$2:$E$32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0.74921899999999997</c:v>
                      </c:pt>
                      <c:pt idx="1">
                        <c:v>0.46657100000000001</c:v>
                      </c:pt>
                      <c:pt idx="2">
                        <c:v>0.40016600000000002</c:v>
                      </c:pt>
                      <c:pt idx="3">
                        <c:v>0.37101200000000001</c:v>
                      </c:pt>
                      <c:pt idx="4">
                        <c:v>0.33354099999999998</c:v>
                      </c:pt>
                      <c:pt idx="5">
                        <c:v>0.31581799999999999</c:v>
                      </c:pt>
                      <c:pt idx="6">
                        <c:v>0.29155300000000001</c:v>
                      </c:pt>
                    </c:numCache>
                  </c:numRef>
                </c:val>
                <c:extLst xmlns:c15="http://schemas.microsoft.com/office/drawing/2012/chart"/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</c15:sqref>
                        </c15:formulaRef>
                      </c:ext>
                    </c:extLst>
                    <c:strCache>
                      <c:ptCount val="1"/>
                      <c:pt idx="0">
                        <c:v>renewables - iron &amp; steel industry</c:v>
                      </c:pt>
                    </c:strCache>
                  </c:strRef>
                </c:tx>
                <c:spPr>
                  <a:solidFill>
                    <a:srgbClr val="5D9732"/>
                  </a:solidFill>
                  <a:ln>
                    <a:noFill/>
                  </a:ln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2020</c:v>
                      </c:pt>
                      <c:pt idx="1">
                        <c:v>2025</c:v>
                      </c:pt>
                      <c:pt idx="2">
                        <c:v>2030</c:v>
                      </c:pt>
                      <c:pt idx="3">
                        <c:v>2035</c:v>
                      </c:pt>
                      <c:pt idx="4">
                        <c:v>2040</c:v>
                      </c:pt>
                      <c:pt idx="5">
                        <c:v>2045</c:v>
                      </c:pt>
                      <c:pt idx="6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Sheet1!$H$2:$H$32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</c:numCache>
                  </c:numRef>
                </c:val>
                <c:extLst xmlns:c15="http://schemas.microsoft.com/office/drawing/2012/chart"/>
              </c15:ser>
            </c15:filteredBarSeries>
          </c:ext>
        </c:extLst>
      </c:barChart>
      <c:catAx>
        <c:axId val="-37734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-377347792"/>
        <c:crosses val="autoZero"/>
        <c:auto val="1"/>
        <c:lblAlgn val="ctr"/>
        <c:lblOffset val="100"/>
        <c:noMultiLvlLbl val="0"/>
      </c:catAx>
      <c:valAx>
        <c:axId val="-377347792"/>
        <c:scaling>
          <c:orientation val="minMax"/>
          <c:max val="1500"/>
          <c:min val="0"/>
        </c:scaling>
        <c:delete val="0"/>
        <c:axPos val="r"/>
        <c:majorGridlines/>
        <c:minorGridlines/>
        <c:numFmt formatCode="#,##0.0" sourceLinked="0"/>
        <c:majorTickMark val="none"/>
        <c:minorTickMark val="none"/>
        <c:tickLblPos val="low"/>
        <c:spPr>
          <a:noFill/>
          <a:ln>
            <a:noFill/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-377348880"/>
        <c:crosses val="max"/>
        <c:crossBetween val="between"/>
        <c:majorUnit val="500"/>
        <c:minorUnit val="500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936951478440989E-2"/>
          <c:y val="0.13694085618263904"/>
          <c:w val="0.77744328823314035"/>
          <c:h val="0.76423901100763814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paper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39.208419999999997</c:v>
                </c:pt>
                <c:pt idx="1">
                  <c:v>38.908740999999999</c:v>
                </c:pt>
                <c:pt idx="2">
                  <c:v>39.257378000000003</c:v>
                </c:pt>
                <c:pt idx="3">
                  <c:v>39.457127</c:v>
                </c:pt>
                <c:pt idx="4">
                  <c:v>38.220863000000001</c:v>
                </c:pt>
                <c:pt idx="5">
                  <c:v>37.51041</c:v>
                </c:pt>
                <c:pt idx="6">
                  <c:v>38.107635000000002</c:v>
                </c:pt>
                <c:pt idx="7">
                  <c:v>38.687278999999997</c:v>
                </c:pt>
                <c:pt idx="8">
                  <c:v>38.607188999999998</c:v>
                </c:pt>
                <c:pt idx="9">
                  <c:v>38.846603000000002</c:v>
                </c:pt>
                <c:pt idx="10">
                  <c:v>39.062545999999998</c:v>
                </c:pt>
                <c:pt idx="11">
                  <c:v>39.255589000000001</c:v>
                </c:pt>
                <c:pt idx="12">
                  <c:v>39.374961999999996</c:v>
                </c:pt>
                <c:pt idx="13">
                  <c:v>39.484614999999998</c:v>
                </c:pt>
                <c:pt idx="14">
                  <c:v>39.597572</c:v>
                </c:pt>
                <c:pt idx="15">
                  <c:v>39.788680999999997</c:v>
                </c:pt>
                <c:pt idx="16">
                  <c:v>39.970089000000002</c:v>
                </c:pt>
                <c:pt idx="17">
                  <c:v>40.074814000000003</c:v>
                </c:pt>
                <c:pt idx="18">
                  <c:v>40.147179000000001</c:v>
                </c:pt>
                <c:pt idx="19">
                  <c:v>40.229228999999997</c:v>
                </c:pt>
                <c:pt idx="20">
                  <c:v>40.279277999999998</c:v>
                </c:pt>
                <c:pt idx="21">
                  <c:v>40.286633000000002</c:v>
                </c:pt>
                <c:pt idx="22">
                  <c:v>40.341667000000001</c:v>
                </c:pt>
                <c:pt idx="23">
                  <c:v>40.437843000000001</c:v>
                </c:pt>
                <c:pt idx="24">
                  <c:v>40.499851</c:v>
                </c:pt>
                <c:pt idx="25">
                  <c:v>40.490367999999997</c:v>
                </c:pt>
                <c:pt idx="26">
                  <c:v>40.528522000000002</c:v>
                </c:pt>
                <c:pt idx="27">
                  <c:v>40.685271999999998</c:v>
                </c:pt>
                <c:pt idx="28">
                  <c:v>40.866554000000001</c:v>
                </c:pt>
                <c:pt idx="29">
                  <c:v>40.963932</c:v>
                </c:pt>
                <c:pt idx="30">
                  <c:v>41.065331</c:v>
                </c:pt>
                <c:pt idx="31">
                  <c:v>41.212555000000002</c:v>
                </c:pt>
                <c:pt idx="32">
                  <c:v>41.470481999999997</c:v>
                </c:pt>
                <c:pt idx="33">
                  <c:v>41.663657999999998</c:v>
                </c:pt>
                <c:pt idx="34">
                  <c:v>41.922718000000003</c:v>
                </c:pt>
                <c:pt idx="35">
                  <c:v>42.151572999999999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refining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28.494133000000001</c:v>
                </c:pt>
                <c:pt idx="1">
                  <c:v>29.048452000000001</c:v>
                </c:pt>
                <c:pt idx="2">
                  <c:v>29.081432</c:v>
                </c:pt>
                <c:pt idx="3">
                  <c:v>28.960152000000001</c:v>
                </c:pt>
                <c:pt idx="4">
                  <c:v>30.652640999999999</c:v>
                </c:pt>
                <c:pt idx="5">
                  <c:v>30.652640999999999</c:v>
                </c:pt>
                <c:pt idx="6">
                  <c:v>30.652640999999999</c:v>
                </c:pt>
                <c:pt idx="7">
                  <c:v>30.544647000000001</c:v>
                </c:pt>
                <c:pt idx="8">
                  <c:v>30.652702000000001</c:v>
                </c:pt>
                <c:pt idx="9">
                  <c:v>30.652702000000001</c:v>
                </c:pt>
                <c:pt idx="10">
                  <c:v>30.652702000000001</c:v>
                </c:pt>
                <c:pt idx="11">
                  <c:v>30.652702000000001</c:v>
                </c:pt>
                <c:pt idx="12">
                  <c:v>30.652702000000001</c:v>
                </c:pt>
                <c:pt idx="13">
                  <c:v>30.652702000000001</c:v>
                </c:pt>
                <c:pt idx="14">
                  <c:v>30.652702000000001</c:v>
                </c:pt>
                <c:pt idx="15">
                  <c:v>29.646967</c:v>
                </c:pt>
                <c:pt idx="16">
                  <c:v>29.641120999999998</c:v>
                </c:pt>
                <c:pt idx="17">
                  <c:v>29.635735</c:v>
                </c:pt>
                <c:pt idx="18">
                  <c:v>29.703731999999999</c:v>
                </c:pt>
                <c:pt idx="19">
                  <c:v>29.812491999999999</c:v>
                </c:pt>
                <c:pt idx="20">
                  <c:v>29.932075999999999</c:v>
                </c:pt>
                <c:pt idx="21">
                  <c:v>30.169546</c:v>
                </c:pt>
                <c:pt idx="22">
                  <c:v>30.588584999999998</c:v>
                </c:pt>
                <c:pt idx="23">
                  <c:v>30.652702000000001</c:v>
                </c:pt>
                <c:pt idx="24">
                  <c:v>30.652702000000001</c:v>
                </c:pt>
                <c:pt idx="25">
                  <c:v>30.652702000000001</c:v>
                </c:pt>
                <c:pt idx="26">
                  <c:v>30.652702000000001</c:v>
                </c:pt>
                <c:pt idx="27">
                  <c:v>30.652702000000001</c:v>
                </c:pt>
                <c:pt idx="28">
                  <c:v>30.652702000000001</c:v>
                </c:pt>
                <c:pt idx="29">
                  <c:v>30.652702000000001</c:v>
                </c:pt>
                <c:pt idx="30">
                  <c:v>30.652702000000001</c:v>
                </c:pt>
                <c:pt idx="31">
                  <c:v>30.652702000000001</c:v>
                </c:pt>
                <c:pt idx="32">
                  <c:v>30.652702000000001</c:v>
                </c:pt>
                <c:pt idx="33">
                  <c:v>30.652702000000001</c:v>
                </c:pt>
                <c:pt idx="34">
                  <c:v>30.652702000000001</c:v>
                </c:pt>
                <c:pt idx="35">
                  <c:v>30.652702000000001</c:v>
                </c:pt>
              </c:numCache>
            </c:numRef>
          </c:val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bulk chemical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55.761935999999999</c:v>
                </c:pt>
                <c:pt idx="1">
                  <c:v>57.167892000000002</c:v>
                </c:pt>
                <c:pt idx="2">
                  <c:v>55.094326000000002</c:v>
                </c:pt>
                <c:pt idx="3">
                  <c:v>57.310558</c:v>
                </c:pt>
                <c:pt idx="4">
                  <c:v>58.879223000000003</c:v>
                </c:pt>
                <c:pt idx="5">
                  <c:v>62.035156000000001</c:v>
                </c:pt>
                <c:pt idx="6">
                  <c:v>64.746223000000001</c:v>
                </c:pt>
                <c:pt idx="7">
                  <c:v>66.118538000000001</c:v>
                </c:pt>
                <c:pt idx="8">
                  <c:v>67.187011999999996</c:v>
                </c:pt>
                <c:pt idx="9">
                  <c:v>68.339950999999999</c:v>
                </c:pt>
                <c:pt idx="10">
                  <c:v>69.568184000000002</c:v>
                </c:pt>
                <c:pt idx="11">
                  <c:v>70.839386000000005</c:v>
                </c:pt>
                <c:pt idx="12">
                  <c:v>72.121146999999993</c:v>
                </c:pt>
                <c:pt idx="13">
                  <c:v>73.412627999999998</c:v>
                </c:pt>
                <c:pt idx="14">
                  <c:v>74.710669999999993</c:v>
                </c:pt>
                <c:pt idx="15">
                  <c:v>76.020538000000002</c:v>
                </c:pt>
                <c:pt idx="16">
                  <c:v>77.352119000000002</c:v>
                </c:pt>
                <c:pt idx="17">
                  <c:v>78.707099999999997</c:v>
                </c:pt>
                <c:pt idx="18">
                  <c:v>80.096428000000003</c:v>
                </c:pt>
                <c:pt idx="19">
                  <c:v>81.531081999999998</c:v>
                </c:pt>
                <c:pt idx="20">
                  <c:v>83.017859999999999</c:v>
                </c:pt>
                <c:pt idx="21">
                  <c:v>84.542679000000007</c:v>
                </c:pt>
                <c:pt idx="22">
                  <c:v>86.111464999999995</c:v>
                </c:pt>
                <c:pt idx="23">
                  <c:v>87.732596999999998</c:v>
                </c:pt>
                <c:pt idx="24">
                  <c:v>89.389397000000002</c:v>
                </c:pt>
                <c:pt idx="25">
                  <c:v>91.089775000000003</c:v>
                </c:pt>
                <c:pt idx="26">
                  <c:v>92.881004000000004</c:v>
                </c:pt>
                <c:pt idx="27">
                  <c:v>94.791725</c:v>
                </c:pt>
                <c:pt idx="28">
                  <c:v>96.867774999999995</c:v>
                </c:pt>
                <c:pt idx="29">
                  <c:v>99.127159000000006</c:v>
                </c:pt>
                <c:pt idx="30">
                  <c:v>101.55938</c:v>
                </c:pt>
                <c:pt idx="31">
                  <c:v>104.236496</c:v>
                </c:pt>
                <c:pt idx="32">
                  <c:v>107.15612</c:v>
                </c:pt>
                <c:pt idx="33">
                  <c:v>110.339508</c:v>
                </c:pt>
                <c:pt idx="34">
                  <c:v>113.922974</c:v>
                </c:pt>
                <c:pt idx="35">
                  <c:v>117.980225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23.307926000000009</c:v>
                </c:pt>
                <c:pt idx="1">
                  <c:v>23.105764999999991</c:v>
                </c:pt>
                <c:pt idx="2">
                  <c:v>23.016861000000009</c:v>
                </c:pt>
                <c:pt idx="3">
                  <c:v>23.988394999999979</c:v>
                </c:pt>
                <c:pt idx="4">
                  <c:v>24.169484000000011</c:v>
                </c:pt>
                <c:pt idx="5">
                  <c:v>25.488423000000012</c:v>
                </c:pt>
                <c:pt idx="6">
                  <c:v>25.543198999999991</c:v>
                </c:pt>
                <c:pt idx="7">
                  <c:v>26.027602999999999</c:v>
                </c:pt>
                <c:pt idx="8">
                  <c:v>26.24793600000001</c:v>
                </c:pt>
                <c:pt idx="9">
                  <c:v>26.544915</c:v>
                </c:pt>
                <c:pt idx="10">
                  <c:v>26.833832000000001</c:v>
                </c:pt>
                <c:pt idx="11">
                  <c:v>27.157977999999989</c:v>
                </c:pt>
                <c:pt idx="12">
                  <c:v>27.45124100000001</c:v>
                </c:pt>
                <c:pt idx="13">
                  <c:v>27.724835000000009</c:v>
                </c:pt>
                <c:pt idx="14">
                  <c:v>28.00611200000003</c:v>
                </c:pt>
                <c:pt idx="15">
                  <c:v>28.273764</c:v>
                </c:pt>
                <c:pt idx="16">
                  <c:v>28.530933999999998</c:v>
                </c:pt>
                <c:pt idx="17">
                  <c:v>28.773635000000009</c:v>
                </c:pt>
                <c:pt idx="18">
                  <c:v>29.020755000000008</c:v>
                </c:pt>
                <c:pt idx="19">
                  <c:v>29.279461000000001</c:v>
                </c:pt>
                <c:pt idx="20">
                  <c:v>29.551394999999989</c:v>
                </c:pt>
                <c:pt idx="21">
                  <c:v>29.822995999999989</c:v>
                </c:pt>
                <c:pt idx="22">
                  <c:v>30.115524999999991</c:v>
                </c:pt>
                <c:pt idx="23">
                  <c:v>30.430138999999969</c:v>
                </c:pt>
                <c:pt idx="24">
                  <c:v>30.749035000000021</c:v>
                </c:pt>
                <c:pt idx="25">
                  <c:v>31.06264100000001</c:v>
                </c:pt>
                <c:pt idx="26">
                  <c:v>31.421796000000001</c:v>
                </c:pt>
                <c:pt idx="27">
                  <c:v>31.83181799999997</c:v>
                </c:pt>
                <c:pt idx="28">
                  <c:v>32.272469000000029</c:v>
                </c:pt>
                <c:pt idx="29">
                  <c:v>32.720241999999978</c:v>
                </c:pt>
                <c:pt idx="30">
                  <c:v>33.210120999999987</c:v>
                </c:pt>
                <c:pt idx="31">
                  <c:v>33.739540000000012</c:v>
                </c:pt>
                <c:pt idx="32">
                  <c:v>34.305413000000023</c:v>
                </c:pt>
                <c:pt idx="33">
                  <c:v>34.922302999999999</c:v>
                </c:pt>
                <c:pt idx="34">
                  <c:v>35.588260999999989</c:v>
                </c:pt>
                <c:pt idx="35">
                  <c:v>36.339767999999992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77343984"/>
        <c:axId val="-377338544"/>
        <c:extLst/>
      </c:areaChart>
      <c:catAx>
        <c:axId val="-377343984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38544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-377338544"/>
        <c:scaling>
          <c:orientation val="minMax"/>
          <c:max val="3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43984"/>
        <c:crossesAt val="6"/>
        <c:crossBetween val="midCat"/>
        <c:majorUnit val="5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9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44036162146397"/>
          <c:y val="0.14119306615334495"/>
          <c:w val="0.82840286411566977"/>
          <c:h val="0.76364008545747419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90.021773999999994</c:v>
                </c:pt>
                <c:pt idx="1">
                  <c:v>93.887405000000001</c:v>
                </c:pt>
                <c:pt idx="2">
                  <c:v>94.539856</c:v>
                </c:pt>
                <c:pt idx="3">
                  <c:v>97.710967999999994</c:v>
                </c:pt>
                <c:pt idx="4">
                  <c:v>102.670227</c:v>
                </c:pt>
                <c:pt idx="5">
                  <c:v>105.675995</c:v>
                </c:pt>
                <c:pt idx="6">
                  <c:v>108.598412</c:v>
                </c:pt>
                <c:pt idx="7">
                  <c:v>109.79557</c:v>
                </c:pt>
                <c:pt idx="8">
                  <c:v>111.17319500000001</c:v>
                </c:pt>
                <c:pt idx="9">
                  <c:v>112.69201700000001</c:v>
                </c:pt>
                <c:pt idx="10">
                  <c:v>114.283592</c:v>
                </c:pt>
                <c:pt idx="11">
                  <c:v>115.93409699999999</c:v>
                </c:pt>
                <c:pt idx="12">
                  <c:v>117.557098</c:v>
                </c:pt>
                <c:pt idx="13">
                  <c:v>119.175934</c:v>
                </c:pt>
                <c:pt idx="14">
                  <c:v>120.805862</c:v>
                </c:pt>
                <c:pt idx="15">
                  <c:v>121.641113</c:v>
                </c:pt>
                <c:pt idx="16">
                  <c:v>123.290237</c:v>
                </c:pt>
                <c:pt idx="17">
                  <c:v>124.93261</c:v>
                </c:pt>
                <c:pt idx="18">
                  <c:v>126.662964</c:v>
                </c:pt>
                <c:pt idx="19">
                  <c:v>128.48335299999999</c:v>
                </c:pt>
                <c:pt idx="20">
                  <c:v>130.36605800000001</c:v>
                </c:pt>
                <c:pt idx="21">
                  <c:v>132.37133800000001</c:v>
                </c:pt>
                <c:pt idx="22">
                  <c:v>134.595856</c:v>
                </c:pt>
                <c:pt idx="23">
                  <c:v>136.619125</c:v>
                </c:pt>
                <c:pt idx="24">
                  <c:v>138.62364199999999</c:v>
                </c:pt>
                <c:pt idx="25">
                  <c:v>140.65315200000001</c:v>
                </c:pt>
                <c:pt idx="26">
                  <c:v>142.82489000000001</c:v>
                </c:pt>
                <c:pt idx="27">
                  <c:v>145.19399999999999</c:v>
                </c:pt>
                <c:pt idx="28">
                  <c:v>147.76808199999999</c:v>
                </c:pt>
                <c:pt idx="29">
                  <c:v>150.51835600000001</c:v>
                </c:pt>
                <c:pt idx="30">
                  <c:v>153.48165900000001</c:v>
                </c:pt>
                <c:pt idx="31">
                  <c:v>156.74310299999999</c:v>
                </c:pt>
                <c:pt idx="32">
                  <c:v>160.31712300000001</c:v>
                </c:pt>
                <c:pt idx="33">
                  <c:v>164.18345600000001</c:v>
                </c:pt>
                <c:pt idx="34">
                  <c:v>168.52061499999999</c:v>
                </c:pt>
                <c:pt idx="35">
                  <c:v>173.401794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 w="25400">
              <a:noFill/>
            </a:ln>
            <a:effectLst/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45.546204000000003</c:v>
                </c:pt>
                <c:pt idx="1">
                  <c:v>44.835121999999998</c:v>
                </c:pt>
                <c:pt idx="2">
                  <c:v>43.743144000000001</c:v>
                </c:pt>
                <c:pt idx="3">
                  <c:v>44.220373000000002</c:v>
                </c:pt>
                <c:pt idx="4">
                  <c:v>42.364293000000004</c:v>
                </c:pt>
                <c:pt idx="5">
                  <c:v>43.306227999999997</c:v>
                </c:pt>
                <c:pt idx="6">
                  <c:v>43.857993</c:v>
                </c:pt>
                <c:pt idx="7">
                  <c:v>44.962464999999987</c:v>
                </c:pt>
                <c:pt idx="8">
                  <c:v>44.927787000000002</c:v>
                </c:pt>
                <c:pt idx="9">
                  <c:v>45.095548000000001</c:v>
                </c:pt>
                <c:pt idx="10">
                  <c:v>45.246684999999999</c:v>
                </c:pt>
                <c:pt idx="11">
                  <c:v>45.381990999999999</c:v>
                </c:pt>
                <c:pt idx="12">
                  <c:v>45.465510999999999</c:v>
                </c:pt>
                <c:pt idx="13">
                  <c:v>45.542085</c:v>
                </c:pt>
                <c:pt idx="14">
                  <c:v>45.621035999999997</c:v>
                </c:pt>
                <c:pt idx="15">
                  <c:v>45.553728</c:v>
                </c:pt>
                <c:pt idx="16">
                  <c:v>45.679510000000001</c:v>
                </c:pt>
                <c:pt idx="17">
                  <c:v>45.751610999999997</c:v>
                </c:pt>
                <c:pt idx="18">
                  <c:v>45.815724000000003</c:v>
                </c:pt>
                <c:pt idx="19">
                  <c:v>45.89481</c:v>
                </c:pt>
                <c:pt idx="20">
                  <c:v>45.953702</c:v>
                </c:pt>
                <c:pt idx="21">
                  <c:v>46.006225000000001</c:v>
                </c:pt>
                <c:pt idx="22">
                  <c:v>46.128526999999998</c:v>
                </c:pt>
                <c:pt idx="23">
                  <c:v>46.208702000000002</c:v>
                </c:pt>
                <c:pt idx="24">
                  <c:v>46.252094</c:v>
                </c:pt>
                <c:pt idx="25">
                  <c:v>46.245306999999997</c:v>
                </c:pt>
                <c:pt idx="26">
                  <c:v>46.272016000000001</c:v>
                </c:pt>
                <c:pt idx="27">
                  <c:v>46.381878999999998</c:v>
                </c:pt>
                <c:pt idx="28">
                  <c:v>46.508890000000001</c:v>
                </c:pt>
                <c:pt idx="29">
                  <c:v>46.576970000000003</c:v>
                </c:pt>
                <c:pt idx="30">
                  <c:v>46.647920999999997</c:v>
                </c:pt>
                <c:pt idx="31">
                  <c:v>46.750945999999999</c:v>
                </c:pt>
                <c:pt idx="32">
                  <c:v>46.931438</c:v>
                </c:pt>
                <c:pt idx="33">
                  <c:v>47.066673999999999</c:v>
                </c:pt>
                <c:pt idx="34">
                  <c:v>47.247978000000003</c:v>
                </c:pt>
                <c:pt idx="35">
                  <c:v>47.408285999999997</c:v>
                </c:pt>
              </c:numCache>
            </c:numRef>
          </c:val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 w="25400">
              <a:noFill/>
            </a:ln>
            <a:effectLst/>
          </c:spP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11.204444000000001</c:v>
                </c:pt>
                <c:pt idx="1">
                  <c:v>9.5083359999999999</c:v>
                </c:pt>
                <c:pt idx="2">
                  <c:v>8.1669999999999998</c:v>
                </c:pt>
                <c:pt idx="3">
                  <c:v>7.7848800000000002</c:v>
                </c:pt>
                <c:pt idx="4">
                  <c:v>6.8877040000000003</c:v>
                </c:pt>
                <c:pt idx="5">
                  <c:v>6.7044230000000002</c:v>
                </c:pt>
                <c:pt idx="6">
                  <c:v>6.5932870000000001</c:v>
                </c:pt>
                <c:pt idx="7">
                  <c:v>6.620025</c:v>
                </c:pt>
                <c:pt idx="8">
                  <c:v>6.5938650000000001</c:v>
                </c:pt>
                <c:pt idx="9">
                  <c:v>6.5966149999999999</c:v>
                </c:pt>
                <c:pt idx="10">
                  <c:v>6.5869619999999998</c:v>
                </c:pt>
                <c:pt idx="11">
                  <c:v>6.589588</c:v>
                </c:pt>
                <c:pt idx="12">
                  <c:v>6.5774600000000003</c:v>
                </c:pt>
                <c:pt idx="13">
                  <c:v>6.5567599999999997</c:v>
                </c:pt>
                <c:pt idx="14">
                  <c:v>6.5401439999999997</c:v>
                </c:pt>
                <c:pt idx="15">
                  <c:v>6.5350760000000001</c:v>
                </c:pt>
                <c:pt idx="16">
                  <c:v>6.5244920000000004</c:v>
                </c:pt>
                <c:pt idx="17">
                  <c:v>6.5070499999999996</c:v>
                </c:pt>
                <c:pt idx="18">
                  <c:v>6.4893489999999998</c:v>
                </c:pt>
                <c:pt idx="19">
                  <c:v>6.4740589999999996</c:v>
                </c:pt>
                <c:pt idx="20">
                  <c:v>6.4608359999999996</c:v>
                </c:pt>
                <c:pt idx="21">
                  <c:v>6.4442539999999999</c:v>
                </c:pt>
                <c:pt idx="22">
                  <c:v>6.4328419999999999</c:v>
                </c:pt>
                <c:pt idx="23">
                  <c:v>6.4254290000000003</c:v>
                </c:pt>
                <c:pt idx="24">
                  <c:v>6.415222</c:v>
                </c:pt>
                <c:pt idx="25">
                  <c:v>6.3970140000000004</c:v>
                </c:pt>
                <c:pt idx="26">
                  <c:v>6.387124</c:v>
                </c:pt>
                <c:pt idx="27">
                  <c:v>6.3855810000000002</c:v>
                </c:pt>
                <c:pt idx="28">
                  <c:v>6.3824870000000002</c:v>
                </c:pt>
                <c:pt idx="29">
                  <c:v>6.3686389999999999</c:v>
                </c:pt>
                <c:pt idx="30">
                  <c:v>6.3579439999999998</c:v>
                </c:pt>
                <c:pt idx="31">
                  <c:v>6.3472309999999998</c:v>
                </c:pt>
                <c:pt idx="32">
                  <c:v>6.3361429999999999</c:v>
                </c:pt>
                <c:pt idx="33">
                  <c:v>6.328036</c:v>
                </c:pt>
                <c:pt idx="34">
                  <c:v>6.3180509999999996</c:v>
                </c:pt>
                <c:pt idx="35">
                  <c:v>6.3141530000000001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77338000"/>
        <c:axId val="-377337456"/>
        <c:extLst/>
      </c:areaChart>
      <c:catAx>
        <c:axId val="-377338000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37456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-377337456"/>
        <c:scaling>
          <c:orientation val="minMax"/>
          <c:max val="3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77338000"/>
        <c:crossesAt val="6"/>
        <c:crossBetween val="midCat"/>
        <c:majorUnit val="5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0.73909</cdr:x>
      <cdr:y>0.74421</cdr:y>
    </cdr:from>
    <cdr:to>
      <cdr:x>0.87769</cdr:x>
      <cdr:y>0.86078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027467" y="2041525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000" i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0.72338</cdr:x>
      <cdr:y>0.61228</cdr:y>
    </cdr:from>
    <cdr:to>
      <cdr:x>0.86198</cdr:x>
      <cdr:y>0.72885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984375" y="1679609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900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0.7581</cdr:x>
      <cdr:y>0.42477</cdr:y>
    </cdr:from>
    <cdr:to>
      <cdr:x>0.8967</cdr:x>
      <cdr:y>0.54134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079628" y="1165219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000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0.67858</cdr:x>
      <cdr:y>0.0956</cdr:y>
    </cdr:from>
    <cdr:to>
      <cdr:x>1</cdr:x>
      <cdr:y>0.93628</cdr:y>
    </cdr:to>
    <cdr:sp macro="" textlink="">
      <cdr:nvSpPr>
        <cdr:cNvPr id="11" name="TextBox 1"/>
        <cdr:cNvSpPr txBox="1"/>
      </cdr:nvSpPr>
      <cdr:spPr bwMode="auto">
        <a:xfrm xmlns:a="http://schemas.openxmlformats.org/drawingml/2006/main">
          <a:off x="2789866" y="296104"/>
          <a:ext cx="1321464" cy="26037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3">
                <a:lumMod val="40000"/>
                <a:lumOff val="60000"/>
              </a:schemeClr>
            </a:solidFill>
            <a:effectLst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>
                  <a:lumMod val="75000"/>
                </a:schemeClr>
              </a:solidFill>
              <a:effectLst/>
            </a:rPr>
            <a:t>non-</a:t>
          </a:r>
          <a:endParaRPr lang="en-US" sz="1200" b="1" i="0" baseline="0" dirty="0">
            <a:solidFill>
              <a:schemeClr val="accent3">
                <a:lumMod val="75000"/>
              </a:schemeClr>
            </a:solidFill>
            <a:effectLst/>
          </a:endParaRP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chemeClr val="accent3">
                  <a:lumMod val="75000"/>
                </a:schemeClr>
              </a:solidFill>
              <a:effectLst/>
            </a:rPr>
            <a:t>manufacturing</a:t>
          </a:r>
          <a:endParaRPr lang="en-US" sz="1200" b="1" i="0" dirty="0" smtClean="0">
            <a:solidFill>
              <a:schemeClr val="accent3">
                <a:lumMod val="75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4">
                  <a:lumMod val="60000"/>
                  <a:lumOff val="40000"/>
                </a:schemeClr>
              </a:solidFill>
              <a:ea typeface="Times New Roman" charset="0"/>
              <a:cs typeface="Times New Roman" charset="0"/>
            </a:rPr>
            <a:t>non-energy</a:t>
          </a:r>
          <a:r>
            <a:rPr lang="en-US" sz="1200" b="1" dirty="0">
              <a:solidFill>
                <a:schemeClr val="accent4">
                  <a:lumMod val="60000"/>
                  <a:lumOff val="40000"/>
                </a:schemeClr>
              </a:solidFill>
              <a:ea typeface="Times New Roman" charset="0"/>
              <a:cs typeface="Times New Roman" charset="0"/>
            </a:rPr>
            <a:t>-</a:t>
          </a:r>
          <a:endParaRPr lang="en-US" sz="1200" b="1" i="0" baseline="0" dirty="0" smtClean="0">
            <a:solidFill>
              <a:schemeClr val="accent4">
                <a:lumMod val="60000"/>
                <a:lumOff val="4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4">
                  <a:lumMod val="60000"/>
                  <a:lumOff val="40000"/>
                </a:schemeClr>
              </a:solidFill>
              <a:ea typeface="Times New Roman" charset="0"/>
              <a:cs typeface="Times New Roman" charset="0"/>
            </a:rPr>
            <a:t>intensive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other energy- 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intensive</a:t>
          </a:r>
        </a:p>
        <a:p xmlns:a="http://schemas.openxmlformats.org/drawingml/2006/main">
          <a:pPr eaLnBrk="0" hangingPunct="0"/>
          <a:endParaRPr kumimoji="0" lang="en-US" sz="300" b="1" i="0" u="none" strike="noStrike" kern="0" cap="none" spc="0" normalizeH="0" baseline="0" noProof="0" dirty="0" smtClean="0">
            <a:ln>
              <a:noFill/>
            </a:ln>
            <a:solidFill>
              <a:schemeClr val="accent6">
                <a:lumMod val="75000"/>
              </a:schemeClr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ea typeface="Times New Roman" charset="0"/>
              <a:cs typeface="Times New Roman" charset="0"/>
            </a:rPr>
            <a:t>bulk chemicals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6">
                  <a:lumMod val="75000"/>
                </a:schemeClr>
              </a:solidFill>
              <a:ea typeface="Times New Roman" charset="0"/>
              <a:cs typeface="Times New Roman" charset="0"/>
            </a:rPr>
            <a:t>f</a:t>
          </a:r>
          <a:r>
            <a:rPr kumimoji="0" lang="en-US" sz="1200" b="1" i="0" u="none" strike="noStrike" kern="0" cap="none" spc="0" normalizeH="0" baseline="0" noProof="0" dirty="0" err="1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ea typeface="Times New Roman" charset="0"/>
              <a:cs typeface="Times New Roman" charset="0"/>
            </a:rPr>
            <a:t>eedstocks</a:t>
          </a:r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chemeClr val="accent6">
                <a:lumMod val="75000"/>
              </a:schemeClr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ea typeface="Times New Roman" charset="0"/>
              <a:cs typeface="Times New Roman" charset="0"/>
            </a:rPr>
            <a:t>bulk chemicals</a:t>
          </a:r>
          <a:r>
            <a:rPr kumimoji="0" lang="en-US" sz="1200" b="1" i="0" u="none" strike="noStrike" kern="0" cap="none" spc="0" normalizeH="0" noProof="0" dirty="0" smtClean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ea typeface="Times New Roman" charset="0"/>
              <a:cs typeface="Times New Roman" charset="0"/>
            </a:rPr>
            <a:t> </a:t>
          </a: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ea typeface="Times New Roman" charset="0"/>
              <a:cs typeface="Times New Roman" charset="0"/>
            </a:rPr>
            <a:t>heat and power</a:t>
          </a: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ea typeface="Times New Roman" charset="0"/>
              <a:cs typeface="Times New Roman" charset="0"/>
            </a:rPr>
            <a:t>refining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4">
                  <a:lumMod val="50000"/>
                </a:schemeClr>
              </a:solidFill>
              <a:ea typeface="Times New Roman" charset="0"/>
              <a:cs typeface="Times New Roman" charset="0"/>
            </a:rPr>
            <a:t>other</a:t>
          </a:r>
        </a:p>
      </cdr:txBody>
    </cdr:sp>
  </cdr:relSizeAnchor>
  <cdr:relSizeAnchor xmlns:cdr="http://schemas.openxmlformats.org/drawingml/2006/chartDrawing">
    <cdr:from>
      <cdr:x>0.12987</cdr:x>
      <cdr:y>0.06262</cdr:y>
    </cdr:from>
    <cdr:to>
      <cdr:x>0.59763</cdr:x>
      <cdr:y>0.24354</cdr:y>
    </cdr:to>
    <cdr:sp macro="" textlink="">
      <cdr:nvSpPr>
        <cdr:cNvPr id="13" name="TextBox 1"/>
        <cdr:cNvSpPr txBox="1"/>
      </cdr:nvSpPr>
      <cdr:spPr bwMode="auto">
        <a:xfrm xmlns:a="http://schemas.openxmlformats.org/drawingml/2006/main">
          <a:off x="561109" y="199314"/>
          <a:ext cx="2020975" cy="5758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2020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0.12657</cdr:x>
      <cdr:y>0.87178</cdr:y>
    </cdr:from>
    <cdr:to>
      <cdr:x>0.7827</cdr:x>
      <cdr:y>0.96121</cdr:y>
    </cdr:to>
    <cdr:sp macro="" textlink="">
      <cdr:nvSpPr>
        <cdr:cNvPr id="8" name="TextBox 2"/>
        <cdr:cNvSpPr txBox="1"/>
      </cdr:nvSpPr>
      <cdr:spPr>
        <a:xfrm xmlns:a="http://schemas.openxmlformats.org/drawingml/2006/main">
          <a:off x="520357" y="2700075"/>
          <a:ext cx="269757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2020       2030       2040        2050</a:t>
          </a:r>
          <a:endParaRPr lang="en-US" sz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0.73909</cdr:x>
      <cdr:y>0.74421</cdr:y>
    </cdr:from>
    <cdr:to>
      <cdr:x>0.87769</cdr:x>
      <cdr:y>0.86078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027467" y="2041525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000" i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0.72338</cdr:x>
      <cdr:y>0.61228</cdr:y>
    </cdr:from>
    <cdr:to>
      <cdr:x>0.86198</cdr:x>
      <cdr:y>0.72885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984375" y="1679609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900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0.7581</cdr:x>
      <cdr:y>0.42477</cdr:y>
    </cdr:from>
    <cdr:to>
      <cdr:x>0.8967</cdr:x>
      <cdr:y>0.54134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079628" y="1165219"/>
          <a:ext cx="380208" cy="31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000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0.61909</cdr:x>
      <cdr:y>0.19075</cdr:y>
    </cdr:from>
    <cdr:to>
      <cdr:x>1</cdr:x>
      <cdr:y>0.7159</cdr:y>
    </cdr:to>
    <cdr:sp macro="" textlink="">
      <cdr:nvSpPr>
        <cdr:cNvPr id="11" name="TextBox 1"/>
        <cdr:cNvSpPr txBox="1"/>
      </cdr:nvSpPr>
      <cdr:spPr bwMode="auto">
        <a:xfrm xmlns:a="http://schemas.openxmlformats.org/drawingml/2006/main">
          <a:off x="2434395" y="590802"/>
          <a:ext cx="1497843" cy="162650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1"/>
            </a:solidFill>
            <a:effectLst/>
            <a:latin typeface="+mn-lt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1"/>
            </a:solidFill>
            <a:effectLst/>
            <a:latin typeface="+mn-lt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1"/>
            </a:solidFill>
            <a:effectLst/>
            <a:latin typeface="+mn-lt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accent1"/>
            </a:solidFill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1"/>
              </a:solidFill>
              <a:effectLst/>
              <a:latin typeface="+mn-lt"/>
            </a:rPr>
            <a:t>natural gas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6"/>
              </a:solidFill>
              <a:latin typeface="+mn-lt"/>
              <a:ea typeface="Times New Roman" charset="0"/>
              <a:cs typeface="Times New Roman" charset="0"/>
            </a:rPr>
            <a:t>hydrocarbon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6"/>
              </a:solidFill>
              <a:latin typeface="+mn-lt"/>
              <a:ea typeface="Times New Roman" charset="0"/>
              <a:cs typeface="Times New Roman" charset="0"/>
            </a:rPr>
            <a:t>gas liquids</a:t>
          </a: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petroleum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/>
              </a:solidFill>
              <a:effectLst/>
              <a:latin typeface="+mn-lt"/>
            </a:rPr>
            <a:t>renewables</a:t>
          </a:r>
          <a:endParaRPr lang="en-US" sz="1200" b="1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spcBef>
              <a:spcPts val="300"/>
            </a:spcBef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purchased</a:t>
          </a:r>
          <a:r>
            <a:rPr kumimoji="0" lang="en-US" sz="1200" b="1" i="0" u="none" strike="noStrike" kern="0" cap="none" spc="0" normalizeH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 </a:t>
          </a: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electricity</a:t>
          </a:r>
        </a:p>
        <a:p xmlns:a="http://schemas.openxmlformats.org/drawingml/2006/main">
          <a:pPr marL="0" marR="0" lvl="0" indent="0" defTabSz="914400" eaLnBrk="0" fontAlgn="auto" latinLnBrk="0" hangingPunct="0"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coal</a:t>
          </a:r>
          <a:endParaRPr lang="en-US" sz="1200" b="1" i="0" dirty="0" smtClean="0">
            <a:solidFill>
              <a:schemeClr val="accent2">
                <a:lumMod val="5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0.09919</cdr:x>
      <cdr:y>0.05513</cdr:y>
    </cdr:from>
    <cdr:to>
      <cdr:x>0.56695</cdr:x>
      <cdr:y>0.23041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394605" y="170749"/>
          <a:ext cx="1860878" cy="5428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2020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0.09473</cdr:x>
      <cdr:y>0.87931</cdr:y>
    </cdr:from>
    <cdr:to>
      <cdr:x>0.77281</cdr:x>
      <cdr:y>0.96875</cdr:y>
    </cdr:to>
    <cdr:sp macro="" textlink="">
      <cdr:nvSpPr>
        <cdr:cNvPr id="7" name="TextBox 2"/>
        <cdr:cNvSpPr txBox="1"/>
      </cdr:nvSpPr>
      <cdr:spPr>
        <a:xfrm xmlns:a="http://schemas.openxmlformats.org/drawingml/2006/main">
          <a:off x="376881" y="2723415"/>
          <a:ext cx="269757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2020      2030      2040       2050</a:t>
          </a:r>
          <a:endParaRPr lang="en-US" sz="12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0.29267</cdr:x>
      <cdr:y>0.03144</cdr:y>
    </cdr:from>
    <cdr:to>
      <cdr:x>0.68925</cdr:x>
      <cdr:y>0.22044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341613" y="96775"/>
          <a:ext cx="3173037" cy="5817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0.8671</cdr:x>
      <cdr:y>0.05794</cdr:y>
    </cdr:from>
    <cdr:to>
      <cdr:x>1</cdr:x>
      <cdr:y>0.42372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3301374" y="144131"/>
          <a:ext cx="506000" cy="90990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>
                  <a:lumMod val="50000"/>
                </a:schemeClr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5"/>
              </a:solidFill>
              <a:ea typeface="Times New Roman" charset="0"/>
              <a:cs typeface="Times New Roman" charset="0"/>
            </a:rPr>
            <a:t>2030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>
                  <a:lumMod val="60000"/>
                  <a:lumOff val="40000"/>
                </a:schemeClr>
              </a:solidFill>
              <a:latin typeface="+mn-lt"/>
              <a:ea typeface="Times New Roman" charset="0"/>
              <a:cs typeface="Times New Roman" charset="0"/>
            </a:rPr>
            <a:t>2040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>
                  <a:lumMod val="20000"/>
                  <a:lumOff val="80000"/>
                </a:schemeClr>
              </a:solidFill>
              <a:latin typeface="+mn-lt"/>
              <a:ea typeface="Times New Roman" charset="0"/>
              <a:cs typeface="Times New Roman" charset="0"/>
            </a:rPr>
            <a:t>2050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0.84305</cdr:x>
      <cdr:y>0.06286</cdr:y>
    </cdr:from>
    <cdr:to>
      <cdr:x>0.92766</cdr:x>
      <cdr:y>0.39491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3708236" y="156373"/>
          <a:ext cx="372164" cy="82599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2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tx2">
                  <a:lumMod val="75000"/>
                  <a:lumOff val="25000"/>
                </a:schemeClr>
              </a:solidFill>
              <a:ea typeface="Times New Roman" charset="0"/>
              <a:cs typeface="Times New Roman" charset="0"/>
            </a:rPr>
            <a:t>2030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2">
                  <a:lumMod val="50000"/>
                  <a:lumOff val="50000"/>
                </a:schemeClr>
              </a:solidFill>
              <a:latin typeface="+mn-lt"/>
              <a:ea typeface="Times New Roman" charset="0"/>
              <a:cs typeface="Times New Roman" charset="0"/>
            </a:rPr>
            <a:t>2040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2">
                  <a:lumMod val="25000"/>
                  <a:lumOff val="75000"/>
                </a:schemeClr>
              </a:solidFill>
              <a:latin typeface="+mn-lt"/>
              <a:ea typeface="Times New Roman" charset="0"/>
              <a:cs typeface="Times New Roman" charset="0"/>
            </a:rPr>
            <a:t>2050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0.0025</cdr:x>
      <cdr:y>0.00781</cdr:y>
    </cdr:from>
    <cdr:to>
      <cdr:x>0.98688</cdr:x>
      <cdr:y>0.04064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9831" y="22236"/>
          <a:ext cx="3870816" cy="934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horzOverflow="clip" wrap="squar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b="0" i="0" baseline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0.16922</cdr:x>
      <cdr:y>0.08293</cdr:y>
    </cdr:from>
    <cdr:to>
      <cdr:x>0.46729</cdr:x>
      <cdr:y>0.23582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598493" y="256850"/>
          <a:ext cx="1054178" cy="47353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rgbClr val="FF0000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2020</a:t>
          </a:r>
          <a:r>
            <a:rPr lang="en-US" sz="1200" b="1" i="0" dirty="0" smtClean="0">
              <a:solidFill>
                <a:srgbClr val="FF0000"/>
              </a:solidFill>
              <a:ea typeface="Times New Roman" charset="0"/>
              <a:cs typeface="Times New Roman" charset="0"/>
            </a:rPr>
            <a:t> </a:t>
          </a:r>
        </a:p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1" baseline="0" dirty="0">
              <a:solidFill>
                <a:srgbClr val="FF0000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baseline="0" dirty="0" smtClean="0">
              <a:solidFill>
                <a:srgbClr val="FF0000"/>
              </a:solidFill>
              <a:ea typeface="Times New Roman" charset="0"/>
              <a:cs typeface="Times New Roman" charset="0"/>
            </a:rPr>
            <a:t>       </a:t>
          </a:r>
          <a:r>
            <a:rPr lang="en-US" sz="1200" b="0" i="0" baseline="0" dirty="0" smtClean="0">
              <a:solidFill>
                <a:schemeClr val="bg2"/>
              </a:solidFill>
              <a:ea typeface="Times New Roman" charset="0"/>
              <a:cs typeface="Times New Roman" charset="0"/>
            </a:rPr>
            <a:t>projections</a:t>
          </a:r>
          <a:endParaRPr lang="en-US" sz="1200" b="0" i="0" dirty="0" smtClean="0">
            <a:solidFill>
              <a:schemeClr val="bg2"/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0.01851</cdr:x>
      <cdr:y>0.11227</cdr:y>
    </cdr:from>
    <cdr:to>
      <cdr:x>0.01851</cdr:x>
      <cdr:y>0.11227</cdr:y>
    </cdr:to>
    <cdr:grpSp>
      <cdr:nvGrpSpPr>
        <cdr:cNvPr id="2" name="Group 1"/>
        <cdr:cNvGrpSpPr/>
      </cdr:nvGrpSpPr>
      <cdr:grpSpPr>
        <a:xfrm xmlns:a="http://schemas.openxmlformats.org/drawingml/2006/main">
          <a:off x="66970" y="347724"/>
          <a:ext cx="0" cy="0"/>
          <a:chOff x="66970" y="347724"/>
          <a:chExt cx="0" cy="0"/>
        </a:xfrm>
      </cdr:grpSpPr>
    </cdr:grpSp>
  </cdr:relSizeAnchor>
  <cdr:relSizeAnchor xmlns:cdr="http://schemas.openxmlformats.org/drawingml/2006/chartDrawing">
    <cdr:from>
      <cdr:x>0.20242</cdr:x>
      <cdr:y>0.08533</cdr:y>
    </cdr:from>
    <cdr:to>
      <cdr:x>0.5</cdr:x>
      <cdr:y>0.23822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732368" y="264293"/>
          <a:ext cx="1076663" cy="47353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</a:t>
          </a:r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0.25319</cdr:x>
      <cdr:y>0.06024</cdr:y>
    </cdr:from>
    <cdr:to>
      <cdr:x>0.64085</cdr:x>
      <cdr:y>0.24924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018509" y="186579"/>
          <a:ext cx="1559447" cy="58537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0.01851</cdr:x>
      <cdr:y>0.11227</cdr:y>
    </cdr:from>
    <cdr:to>
      <cdr:x>0.01851</cdr:x>
      <cdr:y>0.11227</cdr:y>
    </cdr:to>
    <cdr:grpSp>
      <cdr:nvGrpSpPr>
        <cdr:cNvPr id="2" name="Group 1"/>
        <cdr:cNvGrpSpPr/>
      </cdr:nvGrpSpPr>
      <cdr:grpSpPr>
        <a:xfrm xmlns:a="http://schemas.openxmlformats.org/drawingml/2006/main">
          <a:off x="61766" y="347724"/>
          <a:ext cx="0" cy="0"/>
          <a:chOff x="61766" y="347724"/>
          <a:chExt cx="0" cy="0"/>
        </a:xfrm>
      </cdr:grpSpPr>
    </cdr:grpSp>
  </cdr:relSizeAnchor>
  <cdr:relSizeAnchor xmlns:cdr="http://schemas.openxmlformats.org/drawingml/2006/chartDrawing">
    <cdr:from>
      <cdr:x>0.25677</cdr:x>
      <cdr:y>0.07331</cdr:y>
    </cdr:from>
    <cdr:to>
      <cdr:x>0.68779</cdr:x>
      <cdr:y>0.26231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856829" y="227069"/>
          <a:ext cx="1438274" cy="5853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5DD0C8-C8A1-48F2-871C-E859113BC4F1}" type="datetimeFigureOut">
              <a:rPr lang="en-US"/>
              <a:pPr>
                <a:defRPr/>
              </a:pPr>
              <a:t>2/1/2021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11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021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075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111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216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29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8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4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5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7" name="Text Placeholder 15"/>
          <p:cNvSpPr>
            <a:spLocks noGrp="1"/>
          </p:cNvSpPr>
          <p:nvPr>
            <p:ph type="body" sz="quarter" idx="21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3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2021 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(AEO2021)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5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599" y="1260618"/>
            <a:ext cx="1833750" cy="1845000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 smtClean="0">
                <a:solidFill>
                  <a:schemeClr val="bg1"/>
                </a:solidFill>
              </a:rPr>
              <a:t>Industrial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81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08975221"/>
              </p:ext>
            </p:extLst>
          </p:nvPr>
        </p:nvGraphicFramePr>
        <p:xfrm>
          <a:off x="4664075" y="1292225"/>
          <a:ext cx="4111330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708502" y="1069945"/>
            <a:ext cx="3931920" cy="350851"/>
          </a:xfrm>
        </p:spPr>
        <p:txBody>
          <a:bodyPr/>
          <a:lstStyle/>
          <a:p>
            <a:pPr marL="0" eaLnBrk="0" hangingPunct="0">
              <a:spcBef>
                <a:spcPts val="0"/>
              </a:spcBef>
            </a:pPr>
            <a:r>
              <a:rPr lang="en-US" b="1" dirty="0"/>
              <a:t>Industrial energy consumption by </a:t>
            </a:r>
            <a:r>
              <a:rPr lang="en-US" b="1" dirty="0" smtClean="0"/>
              <a:t>fuel</a:t>
            </a:r>
          </a:p>
          <a:p>
            <a:pPr marL="0" eaLnBrk="0" hangingPunct="0">
              <a:spcBef>
                <a:spcPts val="0"/>
              </a:spcBef>
            </a:pPr>
            <a:r>
              <a:rPr lang="en-US" b="1" dirty="0" smtClean="0"/>
              <a:t>AEO2021 Reference case</a:t>
            </a:r>
            <a:r>
              <a:rPr lang="en-US" dirty="0" smtClean="0"/>
              <a:t> </a:t>
            </a:r>
            <a:endParaRPr lang="en-US" dirty="0"/>
          </a:p>
          <a:p>
            <a:pPr marL="0" eaLnBrk="0" hangingPunct="0">
              <a:spcBef>
                <a:spcPts val="0"/>
              </a:spcBef>
            </a:pPr>
            <a:r>
              <a:rPr lang="en-US" sz="1100" dirty="0"/>
              <a:t>quadrillion British thermal units </a:t>
            </a:r>
            <a:endParaRPr lang="en-US" sz="1100" i="1" dirty="0">
              <a:solidFill>
                <a:srgbClr val="333333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4640422" y="1074680"/>
            <a:ext cx="4023360" cy="350851"/>
          </a:xfrm>
        </p:spPr>
        <p:txBody>
          <a:bodyPr/>
          <a:lstStyle/>
          <a:p>
            <a:pPr marL="0" algn="l">
              <a:spcBef>
                <a:spcPts val="0"/>
              </a:spcBef>
            </a:pPr>
            <a:r>
              <a:rPr lang="en-US" b="1" dirty="0" smtClean="0"/>
              <a:t>Industrial energy consumption by subsector </a:t>
            </a:r>
          </a:p>
          <a:p>
            <a:pPr marL="0" algn="l">
              <a:spcBef>
                <a:spcPts val="0"/>
              </a:spcBef>
            </a:pPr>
            <a:r>
              <a:rPr lang="en-US" b="1" dirty="0" smtClean="0"/>
              <a:t>AEO2021 Reference case</a:t>
            </a:r>
          </a:p>
          <a:p>
            <a:pPr marL="0" algn="l">
              <a:spcBef>
                <a:spcPts val="0"/>
              </a:spcBef>
            </a:pPr>
            <a:r>
              <a:rPr lang="en-US" sz="1100" dirty="0" smtClean="0"/>
              <a:t>quadrillion British thermal units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Industrial </a:t>
            </a:r>
            <a:r>
              <a:rPr lang="en-US" dirty="0"/>
              <a:t>sector energy </a:t>
            </a:r>
            <a:r>
              <a:rPr lang="en-US" dirty="0" smtClean="0"/>
              <a:t>consumption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2" name="Content Placeholder 10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410868936"/>
              </p:ext>
            </p:extLst>
          </p:nvPr>
        </p:nvGraphicFramePr>
        <p:xfrm>
          <a:off x="685799" y="1292225"/>
          <a:ext cx="397827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15481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6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2668918224"/>
              </p:ext>
            </p:extLst>
          </p:nvPr>
        </p:nvGraphicFramePr>
        <p:xfrm>
          <a:off x="252248" y="1325880"/>
          <a:ext cx="8001000" cy="2972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0" y="1014062"/>
            <a:ext cx="4005072" cy="411480"/>
          </a:xfrm>
        </p:spPr>
        <p:txBody>
          <a:bodyPr/>
          <a:lstStyle/>
          <a:p>
            <a:pPr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Industrial delivered energy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consumption</a:t>
            </a:r>
          </a:p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AEO2021 selected side cases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quadrillion British thermal units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Industrial sector delivered </a:t>
            </a:r>
            <a:r>
              <a:rPr lang="en-US" dirty="0"/>
              <a:t>energy </a:t>
            </a:r>
            <a:r>
              <a:rPr lang="en-US" dirty="0" smtClean="0"/>
              <a:t>consumption across cases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435146" y="1574112"/>
            <a:ext cx="2251654" cy="13849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>
                <a:solidFill>
                  <a:schemeClr val="accent1"/>
                </a:solidFill>
              </a:rPr>
              <a:t>H</a:t>
            </a:r>
            <a:r>
              <a:rPr lang="en-US" sz="1200" b="1" dirty="0" smtClean="0">
                <a:solidFill>
                  <a:schemeClr val="accent1"/>
                </a:solidFill>
              </a:rPr>
              <a:t>igh </a:t>
            </a:r>
            <a:r>
              <a:rPr lang="en-US" sz="1200" b="1" dirty="0">
                <a:solidFill>
                  <a:schemeClr val="accent1"/>
                </a:solidFill>
              </a:rPr>
              <a:t>E</a:t>
            </a:r>
            <a:r>
              <a:rPr lang="en-US" sz="1200" b="1" dirty="0" smtClean="0">
                <a:solidFill>
                  <a:schemeClr val="accent1"/>
                </a:solidFill>
              </a:rPr>
              <a:t>conomic </a:t>
            </a:r>
            <a:r>
              <a:rPr lang="en-US" sz="1200" b="1" dirty="0">
                <a:solidFill>
                  <a:schemeClr val="accent1"/>
                </a:solidFill>
              </a:rPr>
              <a:t>G</a:t>
            </a:r>
            <a:r>
              <a:rPr lang="en-US" sz="1200" b="1" dirty="0" smtClean="0">
                <a:solidFill>
                  <a:schemeClr val="accent1"/>
                </a:solidFill>
              </a:rPr>
              <a:t>rowth</a:t>
            </a:r>
            <a:endParaRPr lang="en-US" sz="1200" b="1" dirty="0">
              <a:solidFill>
                <a:schemeClr val="accent1"/>
              </a:solidFill>
            </a:endParaRPr>
          </a:p>
          <a:p>
            <a:pPr eaLnBrk="0" hangingPunct="0"/>
            <a:r>
              <a:rPr lang="en-US" sz="1200" b="1" kern="0" dirty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Oil Price</a:t>
            </a:r>
          </a:p>
          <a:p>
            <a:pPr eaLnBrk="0" hangingPunct="0"/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High 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il and 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as Supply</a:t>
            </a:r>
          </a:p>
          <a:p>
            <a:pPr eaLnBrk="0" hangingPunct="0"/>
            <a:r>
              <a:rPr lang="en-US" sz="1200" b="1" dirty="0" smtClean="0">
                <a:ea typeface="Times New Roman" charset="0"/>
                <a:cs typeface="Times New Roman" charset="0"/>
              </a:rPr>
              <a:t>Reference</a:t>
            </a:r>
          </a:p>
          <a:p>
            <a:pPr eaLnBrk="0" hangingPunct="0"/>
            <a:r>
              <a:rPr lang="en-US" sz="1200" b="1" dirty="0">
                <a:solidFill>
                  <a:schemeClr val="accent5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Low Oil Price</a:t>
            </a:r>
          </a:p>
          <a:p>
            <a:pPr lvl="0" eaLnBrk="0" hangingPunct="0">
              <a:defRPr/>
            </a:pPr>
            <a:r>
              <a:rPr lang="en-US" sz="1200" b="1" kern="0" dirty="0" smtClean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Low </a:t>
            </a:r>
            <a:r>
              <a:rPr lang="en-US" sz="1200" b="1" kern="0" dirty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O</a:t>
            </a:r>
            <a:r>
              <a:rPr lang="en-US" sz="1200" b="1" kern="0" dirty="0" smtClean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il and </a:t>
            </a:r>
            <a:r>
              <a:rPr lang="en-US" sz="1200" b="1" kern="0" dirty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G</a:t>
            </a:r>
            <a:r>
              <a:rPr lang="en-US" sz="1200" b="1" kern="0" dirty="0" smtClean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as </a:t>
            </a:r>
            <a:r>
              <a:rPr lang="en-US" sz="1200" b="1" kern="0" dirty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S</a:t>
            </a:r>
            <a:r>
              <a:rPr lang="en-US" sz="1200" b="1" kern="0" dirty="0" smtClean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upply</a:t>
            </a:r>
            <a:endParaRPr lang="en-US" sz="1200" b="1" kern="0" dirty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lvl="0" eaLnBrk="0" hangingPunct="0">
              <a:defRPr/>
            </a:pPr>
            <a:r>
              <a:rPr lang="en-US" sz="1200" b="1" dirty="0">
                <a:solidFill>
                  <a:schemeClr val="accent1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L</a:t>
            </a:r>
            <a:r>
              <a:rPr lang="en-US" sz="1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ow </a:t>
            </a:r>
            <a:r>
              <a:rPr lang="en-US" sz="1200" b="1" dirty="0">
                <a:solidFill>
                  <a:schemeClr val="accent1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E</a:t>
            </a:r>
            <a:r>
              <a:rPr lang="en-US" sz="1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conomic </a:t>
            </a:r>
            <a:r>
              <a:rPr lang="en-US" sz="1200" b="1" dirty="0">
                <a:solidFill>
                  <a:schemeClr val="accent1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G</a:t>
            </a:r>
            <a:r>
              <a:rPr lang="en-US" sz="1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rowth</a:t>
            </a:r>
            <a:endParaRPr lang="en-US" sz="1200" b="1" dirty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136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ontent Placeholder 10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198513268"/>
              </p:ext>
            </p:extLst>
          </p:nvPr>
        </p:nvGraphicFramePr>
        <p:xfrm>
          <a:off x="685800" y="1318386"/>
          <a:ext cx="3807374" cy="2755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1124692"/>
            <a:ext cx="3807373" cy="339851"/>
          </a:xfrm>
        </p:spPr>
        <p:txBody>
          <a:bodyPr/>
          <a:lstStyle/>
          <a:p>
            <a:r>
              <a:rPr lang="en-US" b="1" dirty="0"/>
              <a:t>Energy intensity by subsector </a:t>
            </a:r>
          </a:p>
          <a:p>
            <a:r>
              <a:rPr lang="en-US" b="1" dirty="0" smtClean="0"/>
              <a:t>AEO2021 Reference case</a:t>
            </a:r>
          </a:p>
          <a:p>
            <a:endParaRPr lang="en-US" b="1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8"/>
          </p:nvPr>
        </p:nvSpPr>
        <p:spPr>
          <a:xfrm>
            <a:off x="4617720" y="1113693"/>
            <a:ext cx="4023360" cy="350851"/>
          </a:xfrm>
        </p:spPr>
        <p:txBody>
          <a:bodyPr/>
          <a:lstStyle/>
          <a:p>
            <a:pPr algn="l"/>
            <a:r>
              <a:rPr lang="en-US" b="1" dirty="0"/>
              <a:t>Energy-intensive </a:t>
            </a:r>
            <a:r>
              <a:rPr lang="en-US" b="1" dirty="0" smtClean="0"/>
              <a:t>manufacturing by industry</a:t>
            </a:r>
            <a:endParaRPr lang="en-US" b="1" dirty="0"/>
          </a:p>
          <a:p>
            <a:pPr algn="l"/>
            <a:r>
              <a:rPr lang="en-US" b="1" dirty="0" smtClean="0"/>
              <a:t>AEO2021 Reference case</a:t>
            </a:r>
          </a:p>
          <a:p>
            <a:pPr algn="l"/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Industrial sector energy intensity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41080" y="4829625"/>
            <a:ext cx="384175" cy="273844"/>
          </a:xfr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9260" y="691494"/>
            <a:ext cx="4355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i="1" dirty="0">
              <a:solidFill>
                <a:srgbClr val="333333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76170" y="1426980"/>
            <a:ext cx="2600400" cy="3158507"/>
            <a:chOff x="5640488" y="1258313"/>
            <a:chExt cx="2600400" cy="3158507"/>
          </a:xfrm>
        </p:grpSpPr>
        <p:sp>
          <p:nvSpPr>
            <p:cNvPr id="14" name="TextBox 1"/>
            <p:cNvSpPr txBox="1"/>
            <p:nvPr/>
          </p:nvSpPr>
          <p:spPr>
            <a:xfrm>
              <a:off x="5640488" y="1258313"/>
              <a:ext cx="2600400" cy="3158507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1200" b="1" dirty="0" smtClean="0"/>
                <a:t>total industry</a:t>
              </a:r>
            </a:p>
            <a:p>
              <a:pPr algn="l"/>
              <a:endParaRPr lang="en-US" sz="1200" b="1" dirty="0" smtClean="0"/>
            </a:p>
            <a:p>
              <a:pPr algn="l">
                <a:spcBef>
                  <a:spcPts val="600"/>
                </a:spcBef>
              </a:pPr>
              <a:r>
                <a:rPr lang="en-US" sz="1200" b="1" dirty="0" smtClean="0"/>
                <a:t>     manufacturing </a:t>
              </a:r>
            </a:p>
            <a:p>
              <a:pPr algn="l"/>
              <a:endParaRPr lang="en-US" sz="500" b="1" dirty="0"/>
            </a:p>
            <a:p>
              <a:pPr algn="l"/>
              <a:endParaRPr lang="en-US" sz="800" b="1" dirty="0" smtClean="0"/>
            </a:p>
            <a:p>
              <a:pPr algn="l"/>
              <a:endParaRPr lang="en-US" sz="100" b="1" dirty="0" smtClean="0"/>
            </a:p>
            <a:p>
              <a:pPr algn="l"/>
              <a:r>
                <a:rPr lang="en-US" sz="1200" b="1" dirty="0" smtClean="0"/>
                <a:t>         energy-intensive   </a:t>
              </a:r>
            </a:p>
            <a:p>
              <a:pPr algn="l"/>
              <a:r>
                <a:rPr lang="en-US" sz="1200" b="1" dirty="0"/>
                <a:t> </a:t>
              </a:r>
              <a:r>
                <a:rPr lang="en-US" sz="1200" b="1" dirty="0" smtClean="0"/>
                <a:t>        manufacturing</a:t>
              </a:r>
            </a:p>
            <a:p>
              <a:pPr algn="l"/>
              <a:endParaRPr lang="en-US" sz="600" b="1" dirty="0" smtClean="0"/>
            </a:p>
            <a:p>
              <a:pPr algn="l"/>
              <a:endParaRPr lang="en-US" sz="100" b="1" dirty="0"/>
            </a:p>
            <a:p>
              <a:pPr algn="l">
                <a:spcBef>
                  <a:spcPts val="400"/>
                </a:spcBef>
              </a:pPr>
              <a:r>
                <a:rPr lang="en-US" sz="1200" b="1" dirty="0" smtClean="0"/>
                <a:t>         non-energy intensive</a:t>
              </a:r>
            </a:p>
            <a:p>
              <a:pPr algn="l"/>
              <a:r>
                <a:rPr lang="en-US" sz="1200" b="1" dirty="0"/>
                <a:t> </a:t>
              </a:r>
              <a:r>
                <a:rPr lang="en-US" sz="1200" b="1" dirty="0" smtClean="0"/>
                <a:t>        manufacturing</a:t>
              </a:r>
            </a:p>
            <a:p>
              <a:pPr algn="l"/>
              <a:endParaRPr lang="en-US" sz="800" b="1" dirty="0" smtClean="0"/>
            </a:p>
            <a:p>
              <a:pPr algn="l">
                <a:spcBef>
                  <a:spcPts val="900"/>
                </a:spcBef>
              </a:pPr>
              <a:r>
                <a:rPr lang="en-US" sz="1200" b="1" dirty="0" smtClean="0"/>
                <a:t>     non-manufacturing</a:t>
              </a:r>
              <a:endParaRPr lang="en-US" sz="1200" b="1" dirty="0"/>
            </a:p>
          </p:txBody>
        </p:sp>
        <p:sp>
          <p:nvSpPr>
            <p:cNvPr id="15" name="Left Bracket 14"/>
            <p:cNvSpPr/>
            <p:nvPr/>
          </p:nvSpPr>
          <p:spPr>
            <a:xfrm>
              <a:off x="5781442" y="1805551"/>
              <a:ext cx="70260" cy="1570447"/>
            </a:xfrm>
            <a:prstGeom prst="leftBracke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Left Bracket 15"/>
            <p:cNvSpPr/>
            <p:nvPr/>
          </p:nvSpPr>
          <p:spPr>
            <a:xfrm>
              <a:off x="5972567" y="2308778"/>
              <a:ext cx="45719" cy="535707"/>
            </a:xfrm>
            <a:prstGeom prst="leftBracke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5972567" y="2103038"/>
              <a:ext cx="0" cy="411480"/>
            </a:xfrm>
            <a:prstGeom prst="line">
              <a:avLst/>
            </a:prstGeom>
            <a:ln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781442" y="1540502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Content Placeholder 1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78034438"/>
              </p:ext>
            </p:extLst>
          </p:nvPr>
        </p:nvGraphicFramePr>
        <p:xfrm>
          <a:off x="4493173" y="1318386"/>
          <a:ext cx="4398580" cy="2755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975074" y="4152517"/>
            <a:ext cx="386596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n-lt"/>
              </a:rPr>
              <a:t>trillion British thermal units per billion 2012 dollar shipments</a:t>
            </a:r>
            <a:endParaRPr lang="en-US" sz="1100" i="1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dirty="0"/>
          </a:p>
        </p:txBody>
      </p:sp>
      <p:sp>
        <p:nvSpPr>
          <p:cNvPr id="21" name="Text Placeholder 20"/>
          <p:cNvSpPr txBox="1">
            <a:spLocks noGrp="1"/>
          </p:cNvSpPr>
          <p:nvPr>
            <p:ph type="body" sz="quarter" idx="16"/>
          </p:nvPr>
        </p:nvSpPr>
        <p:spPr>
          <a:xfrm>
            <a:off x="685800" y="4186222"/>
            <a:ext cx="38073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n-lt"/>
              </a:rPr>
              <a:t>trillion British thermal units per billion </a:t>
            </a:r>
            <a:r>
              <a:rPr lang="en-US" sz="1100" dirty="0" smtClean="0">
                <a:latin typeface="+mn-lt"/>
              </a:rPr>
              <a:t>2012 dollar shipments</a:t>
            </a:r>
            <a:endParaRPr lang="en-US" sz="1100" i="1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154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5800" y="1094146"/>
            <a:ext cx="6597650" cy="411480"/>
          </a:xfrm>
        </p:spPr>
        <p:txBody>
          <a:bodyPr/>
          <a:lstStyle/>
          <a:p>
            <a:pPr fontAlgn="auto"/>
            <a:r>
              <a:rPr lang="en-US" b="1" dirty="0" smtClean="0"/>
              <a:t>Bulk chemicals industry energy </a:t>
            </a:r>
            <a:r>
              <a:rPr lang="en-US" b="1" dirty="0"/>
              <a:t>consumption by </a:t>
            </a:r>
            <a:r>
              <a:rPr lang="en-US" b="1" dirty="0" smtClean="0"/>
              <a:t>energy source, including feedstocks</a:t>
            </a:r>
            <a:endParaRPr lang="en-US" b="1" dirty="0"/>
          </a:p>
          <a:p>
            <a:pPr fontAlgn="auto"/>
            <a:r>
              <a:rPr lang="en-US" b="1" dirty="0" smtClean="0"/>
              <a:t>AEO2021 Reference case</a:t>
            </a:r>
            <a:endParaRPr lang="en-US" dirty="0"/>
          </a:p>
          <a:p>
            <a:r>
              <a:rPr lang="en-US" sz="1100" dirty="0"/>
              <a:t>quadrillion British thermal </a:t>
            </a:r>
            <a:r>
              <a:rPr lang="en-US" sz="1100" dirty="0" smtClean="0"/>
              <a:t>units</a:t>
            </a:r>
            <a:endParaRPr lang="en-US" sz="1100" i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Bulk chemicals industry energy </a:t>
            </a:r>
            <a:r>
              <a:rPr lang="en-US" dirty="0"/>
              <a:t>consumption by </a:t>
            </a:r>
            <a:r>
              <a:rPr lang="en-US" dirty="0" smtClean="0"/>
              <a:t>fuel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3" name="Content Placeholder 6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2754448165"/>
              </p:ext>
            </p:extLst>
          </p:nvPr>
        </p:nvGraphicFramePr>
        <p:xfrm>
          <a:off x="394208" y="1573888"/>
          <a:ext cx="5991293" cy="2883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677093" y="1962640"/>
            <a:ext cx="22891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accent4"/>
                </a:solidFill>
              </a:rPr>
              <a:t>purchased electricity</a:t>
            </a:r>
          </a:p>
          <a:p>
            <a:r>
              <a:rPr lang="en-US" sz="1200" b="1" dirty="0" smtClean="0">
                <a:solidFill>
                  <a:schemeClr val="accent3"/>
                </a:solidFill>
              </a:rPr>
              <a:t>renewables</a:t>
            </a:r>
          </a:p>
          <a:p>
            <a:r>
              <a:rPr lang="en-US" sz="1200" b="1" dirty="0" smtClean="0">
                <a:solidFill>
                  <a:schemeClr val="bg1">
                    <a:lumMod val="50000"/>
                  </a:schemeClr>
                </a:solidFill>
              </a:rPr>
              <a:t>coal</a:t>
            </a:r>
          </a:p>
          <a:p>
            <a:r>
              <a:rPr lang="en-US" sz="1200" b="1" dirty="0" smtClean="0">
                <a:solidFill>
                  <a:schemeClr val="accent2"/>
                </a:solidFill>
              </a:rPr>
              <a:t>petroleum products</a:t>
            </a:r>
          </a:p>
          <a:p>
            <a:r>
              <a:rPr lang="en-US" sz="1200" b="1" dirty="0" smtClean="0">
                <a:solidFill>
                  <a:schemeClr val="accent6"/>
                </a:solidFill>
              </a:rPr>
              <a:t>hydrocarbon gas liquids</a:t>
            </a:r>
          </a:p>
          <a:p>
            <a:r>
              <a:rPr lang="en-US" sz="1200" b="1" dirty="0" smtClean="0"/>
              <a:t>residual </a:t>
            </a:r>
            <a:r>
              <a:rPr lang="en-US" sz="1200" b="1" dirty="0"/>
              <a:t>and distillate fuel oil</a:t>
            </a:r>
          </a:p>
          <a:p>
            <a:r>
              <a:rPr lang="en-US" sz="1200" b="1" dirty="0">
                <a:solidFill>
                  <a:schemeClr val="accent1"/>
                </a:solidFill>
              </a:rPr>
              <a:t>natural gas</a:t>
            </a:r>
            <a:endParaRPr lang="en-US" sz="12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415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5800" y="1094146"/>
            <a:ext cx="6597650" cy="411480"/>
          </a:xfrm>
        </p:spPr>
        <p:txBody>
          <a:bodyPr/>
          <a:lstStyle/>
          <a:p>
            <a:pPr fontAlgn="auto"/>
            <a:r>
              <a:rPr lang="en-US" b="1" dirty="0" smtClean="0"/>
              <a:t>Iron and steel industry energy </a:t>
            </a:r>
            <a:r>
              <a:rPr lang="en-US" b="1" dirty="0"/>
              <a:t>consumption by </a:t>
            </a:r>
            <a:r>
              <a:rPr lang="en-US" b="1" dirty="0" smtClean="0"/>
              <a:t>fuel</a:t>
            </a:r>
            <a:endParaRPr lang="en-US" b="1" dirty="0"/>
          </a:p>
          <a:p>
            <a:pPr fontAlgn="auto"/>
            <a:r>
              <a:rPr lang="en-US" b="1" dirty="0" smtClean="0"/>
              <a:t>AEO2021 Reference case</a:t>
            </a:r>
            <a:endParaRPr lang="en-US" dirty="0"/>
          </a:p>
          <a:p>
            <a:r>
              <a:rPr lang="en-US" sz="1100" dirty="0"/>
              <a:t>quadrillion British thermal </a:t>
            </a:r>
            <a:r>
              <a:rPr lang="en-US" sz="1100" dirty="0" smtClean="0"/>
              <a:t>units</a:t>
            </a:r>
            <a:endParaRPr lang="en-US" sz="1100" i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Iron and steel industry energy </a:t>
            </a:r>
            <a:r>
              <a:rPr lang="en-US" dirty="0"/>
              <a:t>consumption by </a:t>
            </a:r>
            <a:r>
              <a:rPr lang="en-US" dirty="0" smtClean="0"/>
              <a:t>fuel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3" name="Content Placeholder 6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3421715694"/>
              </p:ext>
            </p:extLst>
          </p:nvPr>
        </p:nvGraphicFramePr>
        <p:xfrm>
          <a:off x="455992" y="1573888"/>
          <a:ext cx="5991293" cy="2883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677094" y="1962640"/>
            <a:ext cx="2348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6"/>
                </a:solidFill>
              </a:rPr>
              <a:t>propane and residual fuel oil</a:t>
            </a:r>
          </a:p>
          <a:p>
            <a:r>
              <a:rPr lang="en-US" sz="1200" b="1" dirty="0" smtClean="0">
                <a:solidFill>
                  <a:schemeClr val="accent4"/>
                </a:solidFill>
              </a:rPr>
              <a:t>purchased electricity</a:t>
            </a:r>
          </a:p>
          <a:p>
            <a:r>
              <a:rPr lang="en-US" sz="1200" b="1" dirty="0" smtClean="0">
                <a:solidFill>
                  <a:schemeClr val="bg1">
                    <a:lumMod val="50000"/>
                  </a:schemeClr>
                </a:solidFill>
              </a:rPr>
              <a:t>coal</a:t>
            </a:r>
          </a:p>
          <a:p>
            <a:r>
              <a:rPr lang="en-US" sz="1200" b="1" dirty="0" smtClean="0">
                <a:solidFill>
                  <a:schemeClr val="accent1"/>
                </a:solidFill>
              </a:rPr>
              <a:t>natural </a:t>
            </a:r>
            <a:r>
              <a:rPr lang="en-US" sz="1200" b="1" dirty="0">
                <a:solidFill>
                  <a:schemeClr val="accent1"/>
                </a:solidFill>
              </a:rPr>
              <a:t>gas</a:t>
            </a:r>
            <a:endParaRPr lang="en-US" sz="12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94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5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949937909"/>
              </p:ext>
            </p:extLst>
          </p:nvPr>
        </p:nvGraphicFramePr>
        <p:xfrm>
          <a:off x="685800" y="1292225"/>
          <a:ext cx="3536677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38132748"/>
              </p:ext>
            </p:extLst>
          </p:nvPr>
        </p:nvGraphicFramePr>
        <p:xfrm>
          <a:off x="4664076" y="1292225"/>
          <a:ext cx="3618062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4664075" y="1223963"/>
            <a:ext cx="3931920" cy="350851"/>
          </a:xfrm>
          <a:prstGeom prst="rect">
            <a:avLst/>
          </a:prstGeom>
        </p:spPr>
        <p:txBody>
          <a:bodyPr/>
          <a:lstStyle/>
          <a:p>
            <a:pPr marL="0" indent="0" eaLnBrk="0" hangingPunct="0">
              <a:buNone/>
            </a:pPr>
            <a:r>
              <a:rPr lang="en-US" sz="1200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CHP generation by fuel</a:t>
            </a:r>
          </a:p>
          <a:p>
            <a:pPr marL="0" indent="0" eaLnBrk="0" hangingPunct="0">
              <a:buNone/>
            </a:pPr>
            <a:r>
              <a:rPr lang="en-US" sz="1200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AEO2021 Reference case</a:t>
            </a:r>
            <a:endParaRPr lang="en-US" sz="1200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indent="0" eaLnBrk="0" hangingPunct="0">
              <a:buNone/>
            </a:pPr>
            <a:r>
              <a:rPr lang="en-US" sz="1100" dirty="0"/>
              <a:t>billion </a:t>
            </a:r>
            <a:r>
              <a:rPr lang="en-US" sz="1100" dirty="0" err="1" smtClean="0"/>
              <a:t>kilowatthours</a:t>
            </a:r>
            <a:endParaRPr lang="en-US" sz="11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628730" y="1156575"/>
            <a:ext cx="4023360" cy="350851"/>
          </a:xfrm>
        </p:spPr>
        <p:txBody>
          <a:bodyPr/>
          <a:lstStyle/>
          <a:p>
            <a:pPr algn="l"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CHP generation by industry </a:t>
            </a:r>
          </a:p>
          <a:p>
            <a:pPr algn="l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AEO2021 Reference case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</a:t>
            </a:r>
            <a:r>
              <a:rPr lang="en-US" sz="1100" dirty="0" err="1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kilowatthours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Industrial sector combined-heat-and-power </a:t>
            </a:r>
            <a:r>
              <a:rPr lang="en-US" dirty="0"/>
              <a:t>(CHP) </a:t>
            </a:r>
            <a:r>
              <a:rPr lang="en-US" dirty="0" smtClean="0"/>
              <a:t>generation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815912" y="2537791"/>
            <a:ext cx="104232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other   </a:t>
            </a:r>
            <a:endParaRPr lang="en-US" sz="1200" b="1" dirty="0" smtClean="0">
              <a:solidFill>
                <a:schemeClr val="bg1"/>
              </a:solidFill>
            </a:endParaRPr>
          </a:p>
          <a:p>
            <a:r>
              <a:rPr lang="en-US" sz="1200" b="1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1200" b="1" dirty="0" smtClean="0">
                <a:solidFill>
                  <a:schemeClr val="bg1"/>
                </a:solidFill>
              </a:rPr>
              <a:t>bulk chemicals   </a:t>
            </a:r>
          </a:p>
          <a:p>
            <a:endParaRPr lang="en-US" sz="700" b="1" dirty="0" smtClean="0">
              <a:solidFill>
                <a:schemeClr val="bg1"/>
              </a:solidFill>
            </a:endParaRPr>
          </a:p>
          <a:p>
            <a:endParaRPr lang="en-US" sz="700" b="1" dirty="0">
              <a:solidFill>
                <a:schemeClr val="bg1"/>
              </a:solidFill>
            </a:endParaRPr>
          </a:p>
          <a:p>
            <a:r>
              <a:rPr lang="en-US" sz="1200" b="1" dirty="0" smtClean="0">
                <a:solidFill>
                  <a:schemeClr val="bg1"/>
                </a:solidFill>
              </a:rPr>
              <a:t>refining </a:t>
            </a:r>
          </a:p>
          <a:p>
            <a:r>
              <a:rPr lang="en-US" sz="1000" b="1" dirty="0" smtClean="0">
                <a:solidFill>
                  <a:schemeClr val="bg1"/>
                </a:solidFill>
              </a:rPr>
              <a:t>       </a:t>
            </a:r>
          </a:p>
          <a:p>
            <a:r>
              <a:rPr lang="en-US" sz="1200" b="1" dirty="0" smtClean="0">
                <a:solidFill>
                  <a:schemeClr val="bg1"/>
                </a:solidFill>
              </a:rPr>
              <a:t>paper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76601" y="2958822"/>
            <a:ext cx="10387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>
                    <a:lumMod val="65000"/>
                  </a:schemeClr>
                </a:solidFill>
              </a:rPr>
              <a:t>coal </a:t>
            </a:r>
            <a:r>
              <a:rPr lang="en-US" sz="12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/>
              <a:t>               </a:t>
            </a:r>
            <a:endParaRPr lang="en-US" sz="1200" b="1" dirty="0" smtClean="0"/>
          </a:p>
          <a:p>
            <a:r>
              <a:rPr lang="en-US" sz="1200" b="1" dirty="0" smtClean="0">
                <a:solidFill>
                  <a:schemeClr val="accent2">
                    <a:lumMod val="50000"/>
                  </a:schemeClr>
                </a:solidFill>
              </a:rPr>
              <a:t>other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200" b="1" dirty="0" smtClean="0"/>
              <a:t>                 </a:t>
            </a:r>
          </a:p>
          <a:p>
            <a:r>
              <a:rPr lang="en-US" sz="1200" b="1" dirty="0" smtClean="0">
                <a:solidFill>
                  <a:schemeClr val="accent1"/>
                </a:solidFill>
              </a:rPr>
              <a:t>natural </a:t>
            </a:r>
            <a:r>
              <a:rPr lang="en-US" sz="1200" b="1" dirty="0">
                <a:solidFill>
                  <a:schemeClr val="accent1"/>
                </a:solidFill>
              </a:rPr>
              <a:t>gas</a:t>
            </a:r>
          </a:p>
        </p:txBody>
      </p:sp>
      <p:sp>
        <p:nvSpPr>
          <p:cNvPr id="13" name="TextBox 2"/>
          <p:cNvSpPr txBox="1"/>
          <p:nvPr/>
        </p:nvSpPr>
        <p:spPr>
          <a:xfrm>
            <a:off x="1223386" y="4138229"/>
            <a:ext cx="29990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2020           2030          2040           2050</a:t>
            </a:r>
            <a:endParaRPr lang="en-US" sz="1200" dirty="0"/>
          </a:p>
        </p:txBody>
      </p:sp>
      <p:sp>
        <p:nvSpPr>
          <p:cNvPr id="15" name="TextBox 2"/>
          <p:cNvSpPr txBox="1"/>
          <p:nvPr/>
        </p:nvSpPr>
        <p:spPr>
          <a:xfrm>
            <a:off x="5336127" y="4138228"/>
            <a:ext cx="3259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2020            2030            2040            2050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3860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ontent Placeholder 1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29059539"/>
              </p:ext>
            </p:extLst>
          </p:nvPr>
        </p:nvGraphicFramePr>
        <p:xfrm>
          <a:off x="666024" y="1320116"/>
          <a:ext cx="3710143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5801" y="1131463"/>
            <a:ext cx="3931920" cy="350851"/>
          </a:xfrm>
        </p:spPr>
        <p:txBody>
          <a:bodyPr/>
          <a:lstStyle/>
          <a:p>
            <a:pPr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Industrial sector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carbon dioxide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emissions</a:t>
            </a:r>
          </a:p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AEO2021 economic growth cases</a:t>
            </a:r>
          </a:p>
          <a:p>
            <a:pPr eaLnBrk="0" hangingPunct="0"/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metric tons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Industrial sector carbon dioxide emissions and carbon intensity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18" name="TextBox 1"/>
          <p:cNvSpPr txBox="1"/>
          <p:nvPr/>
        </p:nvSpPr>
        <p:spPr bwMode="auto">
          <a:xfrm>
            <a:off x="5692156" y="1508751"/>
            <a:ext cx="1559447" cy="585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spcAft>
                <a:spcPts val="300"/>
              </a:spcAft>
            </a:pPr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15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49988666"/>
              </p:ext>
            </p:extLst>
          </p:nvPr>
        </p:nvGraphicFramePr>
        <p:xfrm>
          <a:off x="4965828" y="1278066"/>
          <a:ext cx="3336924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Rectangle 9"/>
          <p:cNvSpPr/>
          <p:nvPr/>
        </p:nvSpPr>
        <p:spPr>
          <a:xfrm>
            <a:off x="7434984" y="1743661"/>
            <a:ext cx="1581564" cy="13849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50" b="1" dirty="0" smtClean="0">
                <a:solidFill>
                  <a:schemeClr val="accent4"/>
                </a:solidFill>
              </a:rPr>
              <a:t>carbon intensity (excluding power sector emissions)</a:t>
            </a:r>
            <a:endParaRPr lang="en-US" sz="1050" b="1" dirty="0">
              <a:solidFill>
                <a:schemeClr val="accent4"/>
              </a:solidFill>
            </a:endParaRPr>
          </a:p>
          <a:p>
            <a:pPr eaLnBrk="0" hangingPunct="0"/>
            <a:endParaRPr lang="en-US" sz="105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 eaLnBrk="0" hangingPunct="0">
              <a:defRPr/>
            </a:pPr>
            <a:endParaRPr lang="en-US" sz="1050" b="1" kern="0" dirty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05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carbon intensity </a:t>
            </a:r>
            <a:r>
              <a:rPr lang="en-US" sz="105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(including power sector emissions)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75159" y="1935777"/>
            <a:ext cx="1202016" cy="127727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100" b="1" dirty="0" smtClean="0">
                <a:solidFill>
                  <a:schemeClr val="accent1">
                    <a:lumMod val="75000"/>
                  </a:schemeClr>
                </a:solidFill>
              </a:rPr>
              <a:t>High Economic Growth</a:t>
            </a:r>
          </a:p>
          <a:p>
            <a:pPr eaLnBrk="0" hangingPunct="0"/>
            <a:endParaRPr lang="en-US" sz="1100" b="1" dirty="0" smtClean="0"/>
          </a:p>
          <a:p>
            <a:pPr lvl="0" eaLnBrk="0" hangingPunct="0">
              <a:defRPr/>
            </a:pPr>
            <a:r>
              <a:rPr lang="en-US" sz="1100" b="1" kern="0" dirty="0" smtClean="0">
                <a:ea typeface="Times New Roman" charset="0"/>
                <a:cs typeface="Times New Roman" charset="0"/>
              </a:rPr>
              <a:t>Reference</a:t>
            </a:r>
          </a:p>
          <a:p>
            <a:pPr lvl="0" eaLnBrk="0" hangingPunct="0">
              <a:defRPr/>
            </a:pPr>
            <a:endParaRPr lang="en-US" sz="1100" b="1" kern="0" dirty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Low Economic Growth</a:t>
            </a:r>
            <a:endParaRPr lang="en-US" sz="11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4855464" y="1131462"/>
            <a:ext cx="3831336" cy="350852"/>
          </a:xfrm>
        </p:spPr>
        <p:txBody>
          <a:bodyPr/>
          <a:lstStyle/>
          <a:p>
            <a:pPr algn="l"/>
            <a:r>
              <a:rPr lang="en-US" b="1" dirty="0" smtClean="0"/>
              <a:t>Industrial sector carbon intensity </a:t>
            </a:r>
          </a:p>
          <a:p>
            <a:pPr algn="l"/>
            <a:r>
              <a:rPr lang="en-US" b="1" dirty="0" smtClean="0"/>
              <a:t>AEO2021 Reference case </a:t>
            </a:r>
          </a:p>
          <a:p>
            <a:pPr algn="l"/>
            <a:r>
              <a:rPr lang="en-US" sz="1100" dirty="0" smtClean="0"/>
              <a:t>metric tons of carbon dioxide per billion British thermal units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59149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4372</TotalTime>
  <Words>373</Words>
  <Application>Microsoft Office PowerPoint</Application>
  <PresentationFormat>On-screen Show (16:9)</PresentationFormat>
  <Paragraphs>159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eia_template_16x9</vt:lpstr>
      <vt:lpstr>PowerPoint Presentation</vt:lpstr>
      <vt:lpstr>Industrial sector energy consumption</vt:lpstr>
      <vt:lpstr> Industrial sector delivered energy consumption across cases</vt:lpstr>
      <vt:lpstr>Industrial sector energy intensity</vt:lpstr>
      <vt:lpstr>Bulk chemicals industry energy consumption by fuel</vt:lpstr>
      <vt:lpstr>Iron and steel industry energy consumption by fuel</vt:lpstr>
      <vt:lpstr>Industrial sector combined-heat-and-power (CHP) generation</vt:lpstr>
      <vt:lpstr> Industrial sector carbon dioxide emissions and carbon intensity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Sourmehi, Courtney</dc:creator>
  <cp:lastModifiedBy>Sourmehi, Courtney</cp:lastModifiedBy>
  <cp:revision>463</cp:revision>
  <cp:lastPrinted>2021-02-01T19:03:43Z</cp:lastPrinted>
  <dcterms:created xsi:type="dcterms:W3CDTF">2020-01-29T17:29:58Z</dcterms:created>
  <dcterms:modified xsi:type="dcterms:W3CDTF">2021-02-01T19:03:52Z</dcterms:modified>
</cp:coreProperties>
</file>